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5" r:id="rId2"/>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3" d="100"/>
          <a:sy n="103" d="100"/>
        </p:scale>
        <p:origin x="-20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12428E-16BD-4645-93B3-62CEBB710070}" type="datetimeFigureOut">
              <a:rPr lang="en-US" smtClean="0"/>
              <a:pPr/>
              <a:t>10/21/2019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5F0389-5F01-4D81-835D-17FA8C708621}"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2428E-16BD-4645-93B3-62CEBB710070}" type="datetimeFigureOut">
              <a:rPr lang="en-US" smtClean="0"/>
              <a:pPr/>
              <a:t>10/21/2019</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F0389-5F01-4D81-835D-17FA8C708621}"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500306"/>
            <a:ext cx="8229600" cy="1143000"/>
          </a:xfrm>
        </p:spPr>
        <p:txBody>
          <a:bodyPr>
            <a:normAutofit fontScale="90000"/>
          </a:bodyPr>
          <a:lstStyle/>
          <a:p>
            <a:r>
              <a:rPr lang="en-IN" dirty="0" smtClean="0"/>
              <a:t>A PRESENTATION ON</a:t>
            </a:r>
            <a:br>
              <a:rPr lang="en-IN" dirty="0" smtClean="0"/>
            </a:br>
            <a:r>
              <a:rPr lang="en-IN" dirty="0" smtClean="0"/>
              <a:t>DIGITAL COMPUTER ORGANISATION</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sz="2400" dirty="0" smtClean="0"/>
              <a:t>BY – AJITESH MISHRA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00034" y="1285860"/>
            <a:ext cx="8229600" cy="4525963"/>
          </a:xfrm>
        </p:spPr>
        <p:txBody>
          <a:bodyPr>
            <a:normAutofit fontScale="70000" lnSpcReduction="20000"/>
          </a:bodyPr>
          <a:lstStyle/>
          <a:p>
            <a:r>
              <a:rPr lang="en-IN" sz="3100" b="1" dirty="0"/>
              <a:t>Memory Unit</a:t>
            </a:r>
          </a:p>
          <a:p>
            <a:pPr marL="0">
              <a:lnSpc>
                <a:spcPct val="120000"/>
              </a:lnSpc>
              <a:buNone/>
            </a:pPr>
            <a:r>
              <a:rPr lang="en-IN" sz="3100" dirty="0"/>
              <a:t>The memory unit consists of RAM, sometimes referred to as primary or main memory.  Unlike a hard drive (secondary memory), this memory is fast and also directly accessible by the CPU.</a:t>
            </a:r>
          </a:p>
          <a:p>
            <a:pPr marL="0">
              <a:lnSpc>
                <a:spcPct val="120000"/>
              </a:lnSpc>
              <a:buNone/>
            </a:pPr>
            <a:r>
              <a:rPr lang="en-IN" sz="3100" dirty="0"/>
              <a:t>RAM is split into partitions.  Each partition consists of an address and its contents (both in binary form).</a:t>
            </a:r>
          </a:p>
          <a:p>
            <a:pPr marL="0">
              <a:lnSpc>
                <a:spcPct val="120000"/>
              </a:lnSpc>
              <a:buNone/>
            </a:pPr>
            <a:r>
              <a:rPr lang="en-IN" sz="3100" dirty="0"/>
              <a:t>The address will uniquely identify every location in the memory.</a:t>
            </a:r>
          </a:p>
          <a:p>
            <a:pPr marL="0">
              <a:lnSpc>
                <a:spcPct val="120000"/>
              </a:lnSpc>
              <a:buNone/>
            </a:pPr>
            <a:r>
              <a:rPr lang="en-IN" sz="3100" dirty="0"/>
              <a:t>Loading data from permanent memory (hard drive), into the faster and directly accessible temporary memory (RAM), allows the CPU to operate much quicker.</a:t>
            </a:r>
          </a:p>
          <a:p>
            <a:pPr>
              <a:buNone/>
            </a:pPr>
            <a:r>
              <a:rPr lang="en-IN" dirty="0"/>
              <a:t> </a:t>
            </a:r>
          </a:p>
          <a:p>
            <a:pPr>
              <a:buNone/>
            </a:pPr>
            <a:endParaRPr lang="en-IN"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1.ZERO ADDRESS INSTRUCTION SET</a:t>
            </a:r>
            <a:endParaRPr lang="en-IN" b="1" dirty="0"/>
          </a:p>
        </p:txBody>
      </p:sp>
      <p:sp>
        <p:nvSpPr>
          <p:cNvPr id="3" name="Content Placeholder 2"/>
          <p:cNvSpPr>
            <a:spLocks noGrp="1"/>
          </p:cNvSpPr>
          <p:nvPr>
            <p:ph idx="1"/>
          </p:nvPr>
        </p:nvSpPr>
        <p:spPr/>
        <p:txBody>
          <a:bodyPr/>
          <a:lstStyle/>
          <a:p>
            <a:pPr>
              <a:buNone/>
            </a:pPr>
            <a:r>
              <a:rPr lang="en-IN" dirty="0" smtClean="0"/>
              <a:t>We </a:t>
            </a:r>
            <a:r>
              <a:rPr lang="en-IN" dirty="0"/>
              <a:t>will use X = (A+B)*(C+D) expression </a:t>
            </a:r>
            <a:r>
              <a:rPr lang="en-IN" dirty="0" smtClean="0"/>
              <a:t>to</a:t>
            </a:r>
          </a:p>
          <a:p>
            <a:pPr>
              <a:buNone/>
            </a:pPr>
            <a:r>
              <a:rPr lang="en-IN" dirty="0" smtClean="0"/>
              <a:t>showcase </a:t>
            </a:r>
            <a:r>
              <a:rPr lang="en-IN" dirty="0"/>
              <a:t>the procedure</a:t>
            </a:r>
            <a:r>
              <a:rPr lang="en-IN" dirty="0" smtClean="0"/>
              <a:t>.</a:t>
            </a:r>
          </a:p>
          <a:p>
            <a:pPr>
              <a:buNone/>
            </a:pPr>
            <a:endParaRPr lang="en-IN" dirty="0"/>
          </a:p>
        </p:txBody>
      </p:sp>
      <p:pic>
        <p:nvPicPr>
          <p:cNvPr id="4" name="Picture 3" descr="Untitled-drawing4-1.jpg"/>
          <p:cNvPicPr>
            <a:picLocks noChangeAspect="1"/>
          </p:cNvPicPr>
          <p:nvPr/>
        </p:nvPicPr>
        <p:blipFill>
          <a:blip r:embed="rId2"/>
          <a:stretch>
            <a:fillRect/>
          </a:stretch>
        </p:blipFill>
        <p:spPr>
          <a:xfrm>
            <a:off x="928662" y="3071810"/>
            <a:ext cx="6557977" cy="311944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Procedure Mechanism</a:t>
            </a:r>
            <a:endParaRPr lang="en-IN" b="1" dirty="0"/>
          </a:p>
        </p:txBody>
      </p:sp>
      <p:sp>
        <p:nvSpPr>
          <p:cNvPr id="3" name="Content Placeholder 2"/>
          <p:cNvSpPr>
            <a:spLocks noGrp="1"/>
          </p:cNvSpPr>
          <p:nvPr>
            <p:ph idx="1"/>
          </p:nvPr>
        </p:nvSpPr>
        <p:spPr/>
        <p:txBody>
          <a:bodyPr>
            <a:noAutofit/>
          </a:bodyPr>
          <a:lstStyle/>
          <a:p>
            <a:pPr marL="0" fontAlgn="base">
              <a:buNone/>
            </a:pPr>
            <a:r>
              <a:rPr lang="en-IN" sz="1600" dirty="0"/>
              <a:t>A stack based computer do not use address field in </a:t>
            </a:r>
            <a:r>
              <a:rPr lang="en-IN" sz="1600" dirty="0" err="1"/>
              <a:t>instruction.To</a:t>
            </a:r>
            <a:r>
              <a:rPr lang="en-IN" sz="1600" dirty="0"/>
              <a:t> evaluate a expression first it is converted to revere Polish Notation i.e. Post fix Notation.</a:t>
            </a:r>
          </a:p>
          <a:p>
            <a:pPr marL="0" fontAlgn="base">
              <a:buNone/>
            </a:pPr>
            <a:endParaRPr lang="en-IN" sz="1600" dirty="0" smtClean="0"/>
          </a:p>
          <a:p>
            <a:pPr marL="0" fontAlgn="base">
              <a:buNone/>
            </a:pPr>
            <a:r>
              <a:rPr lang="en-IN" sz="1600" dirty="0" smtClean="0"/>
              <a:t>Expression</a:t>
            </a:r>
            <a:r>
              <a:rPr lang="en-IN" sz="1600" dirty="0"/>
              <a:t>: X = (A+B)*(C+D) </a:t>
            </a:r>
            <a:endParaRPr lang="en-IN" sz="1600" dirty="0" smtClean="0"/>
          </a:p>
          <a:p>
            <a:pPr marL="0" fontAlgn="base">
              <a:buNone/>
            </a:pPr>
            <a:r>
              <a:rPr lang="en-IN" sz="1600" dirty="0" err="1" smtClean="0"/>
              <a:t>Postfixed</a:t>
            </a:r>
            <a:r>
              <a:rPr lang="en-IN" sz="1600" dirty="0" smtClean="0"/>
              <a:t> </a:t>
            </a:r>
            <a:r>
              <a:rPr lang="en-IN" sz="1600" dirty="0"/>
              <a:t>: X = AB+CD+* </a:t>
            </a:r>
            <a:endParaRPr lang="en-IN" sz="1600" dirty="0" smtClean="0"/>
          </a:p>
          <a:p>
            <a:pPr marL="0" fontAlgn="base">
              <a:buNone/>
            </a:pPr>
            <a:r>
              <a:rPr lang="en-IN" sz="1600" dirty="0" smtClean="0"/>
              <a:t>TOP </a:t>
            </a:r>
            <a:r>
              <a:rPr lang="en-IN" sz="1600" dirty="0"/>
              <a:t>means top of stack </a:t>
            </a:r>
            <a:endParaRPr lang="en-IN" sz="1600" dirty="0" smtClean="0"/>
          </a:p>
          <a:p>
            <a:pPr marL="0" fontAlgn="base">
              <a:buNone/>
            </a:pPr>
            <a:r>
              <a:rPr lang="en-IN" sz="1600" dirty="0" smtClean="0"/>
              <a:t>M[X</a:t>
            </a:r>
            <a:r>
              <a:rPr lang="en-IN" sz="1600" dirty="0"/>
              <a:t>] is any memory </a:t>
            </a:r>
            <a:r>
              <a:rPr lang="en-IN" sz="1600" dirty="0" smtClean="0"/>
              <a:t>location</a:t>
            </a:r>
          </a:p>
          <a:p>
            <a:pPr marL="0" fontAlgn="base">
              <a:buNone/>
            </a:pPr>
            <a:endParaRPr lang="en-IN" sz="1600" dirty="0" smtClean="0"/>
          </a:p>
          <a:p>
            <a:pPr marL="0" fontAlgn="base">
              <a:buNone/>
            </a:pPr>
            <a:r>
              <a:rPr lang="en-IN" sz="1600" dirty="0" smtClean="0"/>
              <a:t>PUSH		A	TOP </a:t>
            </a:r>
            <a:r>
              <a:rPr lang="en-IN" sz="1600" dirty="0"/>
              <a:t>= </a:t>
            </a:r>
            <a:r>
              <a:rPr lang="en-IN" sz="1600" dirty="0" smtClean="0"/>
              <a:t>A</a:t>
            </a:r>
          </a:p>
          <a:p>
            <a:pPr marL="0" fontAlgn="base">
              <a:buNone/>
            </a:pPr>
            <a:r>
              <a:rPr lang="en-IN" sz="1600" dirty="0" smtClean="0"/>
              <a:t>PUSH		B	TOP </a:t>
            </a:r>
            <a:r>
              <a:rPr lang="en-IN" sz="1600" dirty="0"/>
              <a:t>= </a:t>
            </a:r>
            <a:r>
              <a:rPr lang="en-IN" sz="1600" dirty="0" smtClean="0"/>
              <a:t>B</a:t>
            </a:r>
          </a:p>
          <a:p>
            <a:pPr marL="0" fontAlgn="base">
              <a:buNone/>
            </a:pPr>
            <a:r>
              <a:rPr lang="en-IN" sz="1600" dirty="0" smtClean="0"/>
              <a:t>ADD			TOP </a:t>
            </a:r>
            <a:r>
              <a:rPr lang="en-IN" sz="1600" dirty="0"/>
              <a:t>= </a:t>
            </a:r>
            <a:r>
              <a:rPr lang="en-IN" sz="1600" dirty="0" smtClean="0"/>
              <a:t>A+B</a:t>
            </a:r>
          </a:p>
          <a:p>
            <a:pPr marL="0" fontAlgn="base">
              <a:buNone/>
            </a:pPr>
            <a:r>
              <a:rPr lang="en-IN" sz="1600" dirty="0" smtClean="0"/>
              <a:t>PUSH		C	TOP </a:t>
            </a:r>
            <a:r>
              <a:rPr lang="en-IN" sz="1600" dirty="0"/>
              <a:t>= </a:t>
            </a:r>
            <a:r>
              <a:rPr lang="en-IN" sz="1600" dirty="0" smtClean="0"/>
              <a:t>C</a:t>
            </a:r>
          </a:p>
          <a:p>
            <a:pPr marL="0" fontAlgn="base">
              <a:buNone/>
            </a:pPr>
            <a:r>
              <a:rPr lang="en-IN" sz="1600" dirty="0" smtClean="0"/>
              <a:t>PUSH		D	TOP </a:t>
            </a:r>
            <a:r>
              <a:rPr lang="en-IN" sz="1600" dirty="0"/>
              <a:t>= </a:t>
            </a:r>
            <a:r>
              <a:rPr lang="en-IN" sz="1600" dirty="0" smtClean="0"/>
              <a:t>D</a:t>
            </a:r>
          </a:p>
          <a:p>
            <a:pPr marL="0" fontAlgn="base">
              <a:buNone/>
            </a:pPr>
            <a:r>
              <a:rPr lang="en-IN" sz="1600" dirty="0" smtClean="0"/>
              <a:t>ADD			TOP </a:t>
            </a:r>
            <a:r>
              <a:rPr lang="en-IN" sz="1600" dirty="0"/>
              <a:t>= </a:t>
            </a:r>
            <a:r>
              <a:rPr lang="en-IN" sz="1600" dirty="0" smtClean="0"/>
              <a:t>C+D</a:t>
            </a:r>
          </a:p>
          <a:p>
            <a:pPr marL="0" fontAlgn="base">
              <a:buNone/>
            </a:pPr>
            <a:r>
              <a:rPr lang="en-IN" sz="1600" dirty="0" smtClean="0"/>
              <a:t>MUL			TOP </a:t>
            </a:r>
            <a:r>
              <a:rPr lang="en-IN" sz="1600" dirty="0"/>
              <a:t>= (C+D)*(A+B</a:t>
            </a:r>
            <a:r>
              <a:rPr lang="en-IN" sz="1600" dirty="0" smtClean="0"/>
              <a:t>)</a:t>
            </a:r>
          </a:p>
          <a:p>
            <a:pPr marL="0" fontAlgn="base">
              <a:buNone/>
            </a:pPr>
            <a:r>
              <a:rPr lang="en-IN" sz="1600" dirty="0" smtClean="0"/>
              <a:t>POP		X	M[X</a:t>
            </a:r>
            <a:r>
              <a:rPr lang="en-IN" sz="1600" dirty="0"/>
              <a:t>] = TOP</a:t>
            </a:r>
          </a:p>
          <a:p>
            <a:pPr>
              <a:buNone/>
            </a:pPr>
            <a:r>
              <a:rPr lang="en-IN" sz="1600" dirty="0" smtClean="0"/>
              <a:t/>
            </a:r>
            <a:br>
              <a:rPr lang="en-IN" sz="1600" dirty="0" smtClean="0"/>
            </a:br>
            <a:endParaRPr lang="en-IN" sz="16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2.ONE ADDRESS INSTRUCTIONS SET</a:t>
            </a:r>
            <a:endParaRPr lang="en-IN" b="1" dirty="0"/>
          </a:p>
        </p:txBody>
      </p:sp>
      <p:sp>
        <p:nvSpPr>
          <p:cNvPr id="3" name="Content Placeholder 2"/>
          <p:cNvSpPr>
            <a:spLocks noGrp="1"/>
          </p:cNvSpPr>
          <p:nvPr>
            <p:ph idx="1"/>
          </p:nvPr>
        </p:nvSpPr>
        <p:spPr/>
        <p:txBody>
          <a:bodyPr/>
          <a:lstStyle/>
          <a:p>
            <a:r>
              <a:rPr lang="en-IN" b="1" dirty="0"/>
              <a:t>One Address Instructions –</a:t>
            </a:r>
            <a:r>
              <a:rPr lang="en-IN" dirty="0" smtClean="0"/>
              <a:t/>
            </a:r>
            <a:br>
              <a:rPr lang="en-IN" dirty="0" smtClean="0"/>
            </a:br>
            <a:r>
              <a:rPr lang="en-IN" dirty="0"/>
              <a:t>This use a implied ACCUMULATOR register for data </a:t>
            </a:r>
            <a:r>
              <a:rPr lang="en-IN" dirty="0" err="1"/>
              <a:t>manipulation.One</a:t>
            </a:r>
            <a:r>
              <a:rPr lang="en-IN" dirty="0"/>
              <a:t> operand is in accumulator and other is in register or memory </a:t>
            </a:r>
            <a:r>
              <a:rPr lang="en-IN" dirty="0" err="1"/>
              <a:t>location.Implied</a:t>
            </a:r>
            <a:r>
              <a:rPr lang="en-IN" dirty="0"/>
              <a:t> means that the CPU already know that one operand is in accumulator so there is no need to specify it.</a:t>
            </a:r>
          </a:p>
        </p:txBody>
      </p:sp>
      <p:pic>
        <p:nvPicPr>
          <p:cNvPr id="4" name="Picture 3" descr="Untitled-drawing2.png"/>
          <p:cNvPicPr>
            <a:picLocks noChangeAspect="1"/>
          </p:cNvPicPr>
          <p:nvPr/>
        </p:nvPicPr>
        <p:blipFill>
          <a:blip r:embed="rId2"/>
          <a:stretch>
            <a:fillRect/>
          </a:stretch>
        </p:blipFill>
        <p:spPr>
          <a:xfrm>
            <a:off x="142844" y="4929198"/>
            <a:ext cx="8724900" cy="1457325"/>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00034" y="1214422"/>
            <a:ext cx="8229600" cy="4525963"/>
          </a:xfrm>
        </p:spPr>
        <p:txBody>
          <a:bodyPr>
            <a:normAutofit fontScale="70000" lnSpcReduction="20000"/>
          </a:bodyPr>
          <a:lstStyle/>
          <a:p>
            <a:r>
              <a:rPr lang="en-IN" dirty="0" smtClean="0"/>
              <a:t>Expression: X = (A+B)*(C+D) </a:t>
            </a:r>
          </a:p>
          <a:p>
            <a:r>
              <a:rPr lang="en-IN" dirty="0" smtClean="0"/>
              <a:t>AC is accumulator </a:t>
            </a:r>
          </a:p>
          <a:p>
            <a:r>
              <a:rPr lang="en-IN" dirty="0" smtClean="0"/>
              <a:t>M[] is any memory location </a:t>
            </a:r>
          </a:p>
          <a:p>
            <a:r>
              <a:rPr lang="en-IN" dirty="0" smtClean="0"/>
              <a:t>M[T] is temporary location</a:t>
            </a:r>
          </a:p>
          <a:p>
            <a:endParaRPr lang="en-IN" b="0" dirty="0" smtClean="0"/>
          </a:p>
          <a:p>
            <a:r>
              <a:rPr lang="en-IN" b="0" dirty="0" smtClean="0"/>
              <a:t>LOAD	A	AC = M[A]</a:t>
            </a:r>
          </a:p>
          <a:p>
            <a:r>
              <a:rPr lang="en-IN" b="0" dirty="0" smtClean="0"/>
              <a:t>ADD	B	AC = AC + M[B]</a:t>
            </a:r>
          </a:p>
          <a:p>
            <a:r>
              <a:rPr lang="en-IN" b="0" dirty="0" smtClean="0"/>
              <a:t>STORE	T	M[T] = AC</a:t>
            </a:r>
          </a:p>
          <a:p>
            <a:r>
              <a:rPr lang="en-IN" b="0" dirty="0" smtClean="0"/>
              <a:t>LOAD	C	AC = M[C]</a:t>
            </a:r>
          </a:p>
          <a:p>
            <a:r>
              <a:rPr lang="en-IN" b="0" dirty="0" smtClean="0"/>
              <a:t>ADD	D	AC = AC + M[D]</a:t>
            </a:r>
          </a:p>
          <a:p>
            <a:r>
              <a:rPr lang="en-IN" b="0" dirty="0" smtClean="0"/>
              <a:t>MUL	T	AC = AC * M[T]	</a:t>
            </a:r>
          </a:p>
          <a:p>
            <a:r>
              <a:rPr lang="en-IN" b="0" dirty="0" smtClean="0"/>
              <a:t>STORE	X	M[X] = AC</a:t>
            </a:r>
            <a:endParaRPr lang="en-I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3.TWO ADDRESS INSTRUCTION SET</a:t>
            </a:r>
            <a:endParaRPr lang="en-IN" b="1" dirty="0"/>
          </a:p>
        </p:txBody>
      </p:sp>
      <p:sp>
        <p:nvSpPr>
          <p:cNvPr id="3" name="Content Placeholder 2"/>
          <p:cNvSpPr>
            <a:spLocks noGrp="1"/>
          </p:cNvSpPr>
          <p:nvPr>
            <p:ph idx="1"/>
          </p:nvPr>
        </p:nvSpPr>
        <p:spPr/>
        <p:txBody>
          <a:bodyPr>
            <a:normAutofit/>
          </a:bodyPr>
          <a:lstStyle/>
          <a:p>
            <a:r>
              <a:rPr lang="en-IN" sz="2400" b="1" dirty="0"/>
              <a:t>Two Address Instructions –</a:t>
            </a:r>
            <a:r>
              <a:rPr lang="en-IN" sz="2400" dirty="0" smtClean="0"/>
              <a:t/>
            </a:r>
            <a:br>
              <a:rPr lang="en-IN" sz="2400" dirty="0" smtClean="0"/>
            </a:br>
            <a:r>
              <a:rPr lang="en-IN" sz="2400" dirty="0"/>
              <a:t>This is common in commercial computers</a:t>
            </a:r>
            <a:r>
              <a:rPr lang="en-IN" sz="2400" dirty="0" smtClean="0"/>
              <a:t>. Here </a:t>
            </a:r>
            <a:r>
              <a:rPr lang="en-IN" sz="2400" dirty="0"/>
              <a:t>two address can be specified in the instruction</a:t>
            </a:r>
            <a:r>
              <a:rPr lang="en-IN" sz="2400" dirty="0" smtClean="0"/>
              <a:t>. Unlike </a:t>
            </a:r>
            <a:r>
              <a:rPr lang="en-IN" sz="2400" dirty="0"/>
              <a:t>earlier in one address instruction the result was stored in accumulator here result cab be stored at different location rather than just accumulator, but require more number of bit to represent address</a:t>
            </a:r>
            <a:r>
              <a:rPr lang="en-IN" sz="2400" dirty="0" smtClean="0"/>
              <a:t>.</a:t>
            </a:r>
          </a:p>
          <a:p>
            <a:r>
              <a:rPr lang="en-IN" sz="2400" dirty="0" smtClean="0"/>
              <a:t>Here destination address can also contain operand.</a:t>
            </a:r>
            <a:endParaRPr lang="en-IN" sz="2400" dirty="0"/>
          </a:p>
        </p:txBody>
      </p:sp>
      <p:pic>
        <p:nvPicPr>
          <p:cNvPr id="4" name="Picture 3" descr="Untitled-drawing6-1.png"/>
          <p:cNvPicPr>
            <a:picLocks noChangeAspect="1"/>
          </p:cNvPicPr>
          <p:nvPr/>
        </p:nvPicPr>
        <p:blipFill>
          <a:blip r:embed="rId2"/>
          <a:stretch>
            <a:fillRect/>
          </a:stretch>
        </p:blipFill>
        <p:spPr>
          <a:xfrm>
            <a:off x="0" y="4714884"/>
            <a:ext cx="8724900" cy="14573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00034" y="1428736"/>
            <a:ext cx="8229600" cy="4525963"/>
          </a:xfrm>
        </p:spPr>
        <p:txBody>
          <a:bodyPr>
            <a:normAutofit fontScale="77500" lnSpcReduction="20000"/>
          </a:bodyPr>
          <a:lstStyle/>
          <a:p>
            <a:r>
              <a:rPr lang="pt-BR" dirty="0" smtClean="0"/>
              <a:t>Expression: X = (A+B)*(C+D)</a:t>
            </a:r>
          </a:p>
          <a:p>
            <a:r>
              <a:rPr lang="pt-BR" dirty="0" smtClean="0"/>
              <a:t> R1, R2 are registers </a:t>
            </a:r>
          </a:p>
          <a:p>
            <a:r>
              <a:rPr lang="pt-BR" dirty="0" smtClean="0"/>
              <a:t>M[] is any memory location</a:t>
            </a:r>
          </a:p>
          <a:p>
            <a:endParaRPr lang="pt-BR" dirty="0"/>
          </a:p>
          <a:p>
            <a:endParaRPr lang="pt-BR" dirty="0" smtClean="0"/>
          </a:p>
          <a:p>
            <a:r>
              <a:rPr lang="pt-BR" b="0" dirty="0" smtClean="0"/>
              <a:t>MOV	R1, A		R1 = M[A]</a:t>
            </a:r>
          </a:p>
          <a:p>
            <a:r>
              <a:rPr lang="pt-BR" b="0" dirty="0" smtClean="0"/>
              <a:t>ADD	R1, B		R1 = R1 + M[B]</a:t>
            </a:r>
          </a:p>
          <a:p>
            <a:r>
              <a:rPr lang="pt-BR" b="0" dirty="0" smtClean="0"/>
              <a:t>MOV	R2, C		R2 = C</a:t>
            </a:r>
          </a:p>
          <a:p>
            <a:r>
              <a:rPr lang="pt-BR" b="0" dirty="0" smtClean="0"/>
              <a:t>ADD	R2, D		R2 = R2 + D</a:t>
            </a:r>
          </a:p>
          <a:p>
            <a:r>
              <a:rPr lang="pt-BR" b="0" dirty="0" smtClean="0"/>
              <a:t>MUL	R1, R2	R1 = R1 * R2	</a:t>
            </a:r>
          </a:p>
          <a:p>
            <a:r>
              <a:rPr lang="pt-BR" b="0" dirty="0" smtClean="0"/>
              <a:t>MOV	X, R1		M[X] = R1</a:t>
            </a:r>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4.THREE ADDRESS INSTRUCTION SET</a:t>
            </a:r>
            <a:endParaRPr lang="en-IN" b="1" dirty="0"/>
          </a:p>
        </p:txBody>
      </p:sp>
      <p:sp>
        <p:nvSpPr>
          <p:cNvPr id="3" name="Content Placeholder 2"/>
          <p:cNvSpPr>
            <a:spLocks noGrp="1"/>
          </p:cNvSpPr>
          <p:nvPr>
            <p:ph idx="1"/>
          </p:nvPr>
        </p:nvSpPr>
        <p:spPr/>
        <p:txBody>
          <a:bodyPr>
            <a:normAutofit/>
          </a:bodyPr>
          <a:lstStyle/>
          <a:p>
            <a:r>
              <a:rPr lang="en-IN" sz="2400" b="1" dirty="0"/>
              <a:t>Three Address Instructions –</a:t>
            </a:r>
            <a:r>
              <a:rPr lang="en-IN" sz="2400" dirty="0" smtClean="0"/>
              <a:t/>
            </a:r>
            <a:br>
              <a:rPr lang="en-IN" sz="2400" dirty="0" smtClean="0"/>
            </a:br>
            <a:r>
              <a:rPr lang="en-IN" sz="2400" dirty="0"/>
              <a:t>This has three address field to specify a register or a memory location. Program created are much short in size but number of bits per instruction increase. These instructions make creation of program much easier but it does not mean that program will run much faster because now instruction only contain more information but each micro operation (changing content of register, loading address in address bus etc.) will be performed in one cycle only.</a:t>
            </a:r>
            <a:r>
              <a:rPr lang="en-IN" sz="2400" dirty="0" smtClean="0"/>
              <a:t/>
            </a:r>
            <a:br>
              <a:rPr lang="en-IN" sz="2400" dirty="0" smtClean="0"/>
            </a:br>
            <a:endParaRPr lang="en-IN" sz="2400" dirty="0"/>
          </a:p>
        </p:txBody>
      </p:sp>
      <p:pic>
        <p:nvPicPr>
          <p:cNvPr id="4" name="Picture 3" descr="Untitled-drawing5.png"/>
          <p:cNvPicPr>
            <a:picLocks noChangeAspect="1"/>
          </p:cNvPicPr>
          <p:nvPr/>
        </p:nvPicPr>
        <p:blipFill>
          <a:blip r:embed="rId2"/>
          <a:stretch>
            <a:fillRect/>
          </a:stretch>
        </p:blipFill>
        <p:spPr>
          <a:xfrm>
            <a:off x="142844" y="5072074"/>
            <a:ext cx="8724900" cy="145732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642910" y="1142984"/>
            <a:ext cx="8229600" cy="4525963"/>
          </a:xfrm>
        </p:spPr>
        <p:txBody>
          <a:bodyPr>
            <a:normAutofit lnSpcReduction="10000"/>
          </a:bodyPr>
          <a:lstStyle/>
          <a:p>
            <a:r>
              <a:rPr lang="en-IN" dirty="0" smtClean="0"/>
              <a:t>Expression: X = (A+B)*(C+D) </a:t>
            </a:r>
          </a:p>
          <a:p>
            <a:r>
              <a:rPr lang="en-IN" dirty="0" smtClean="0"/>
              <a:t>R1, R2 are registers </a:t>
            </a:r>
          </a:p>
          <a:p>
            <a:r>
              <a:rPr lang="en-IN" dirty="0" smtClean="0"/>
              <a:t>M[] is any memory location</a:t>
            </a:r>
          </a:p>
          <a:p>
            <a:endParaRPr lang="en-IN" dirty="0"/>
          </a:p>
          <a:p>
            <a:endParaRPr lang="en-IN" dirty="0" smtClean="0"/>
          </a:p>
          <a:p>
            <a:r>
              <a:rPr lang="en-IN" b="0" dirty="0" smtClean="0"/>
              <a:t>ADD	R1, A, B	R1 = M[A] + M[B]</a:t>
            </a:r>
          </a:p>
          <a:p>
            <a:r>
              <a:rPr lang="en-IN" b="0" dirty="0" smtClean="0"/>
              <a:t>ADD	R2, C, D	R2 = M[C] + M[D]</a:t>
            </a:r>
          </a:p>
          <a:p>
            <a:r>
              <a:rPr lang="en-IN" b="0" dirty="0" smtClean="0"/>
              <a:t>MUL	X, R1, R2	M[X] = R1 * R2</a:t>
            </a:r>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ADDRESSING MODES</a:t>
            </a:r>
            <a:endParaRPr lang="en-IN" b="1" dirty="0"/>
          </a:p>
        </p:txBody>
      </p:sp>
      <p:sp>
        <p:nvSpPr>
          <p:cNvPr id="3" name="Content Placeholder 2"/>
          <p:cNvSpPr>
            <a:spLocks noGrp="1"/>
          </p:cNvSpPr>
          <p:nvPr>
            <p:ph idx="1"/>
          </p:nvPr>
        </p:nvSpPr>
        <p:spPr/>
        <p:txBody>
          <a:bodyPr/>
          <a:lstStyle/>
          <a:p>
            <a:r>
              <a:rPr lang="en-IN" b="1" dirty="0"/>
              <a:t>Addressing Modes</a:t>
            </a:r>
            <a:r>
              <a:rPr lang="en-IN" dirty="0"/>
              <a:t>– The term addressing modes refers to the way in which the operand of an instruction is specified. The addressing mode specifies a rule for interpreting or modifying the address field of the instruction before the operand is actually executed.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TYPES OF ADDRESSING MODES</a:t>
            </a:r>
            <a:endParaRPr lang="en-IN" b="1" dirty="0"/>
          </a:p>
        </p:txBody>
      </p:sp>
      <p:sp>
        <p:nvSpPr>
          <p:cNvPr id="3" name="Content Placeholder 2"/>
          <p:cNvSpPr>
            <a:spLocks noGrp="1"/>
          </p:cNvSpPr>
          <p:nvPr>
            <p:ph idx="1"/>
          </p:nvPr>
        </p:nvSpPr>
        <p:spPr/>
        <p:txBody>
          <a:bodyPr>
            <a:normAutofit fontScale="70000" lnSpcReduction="20000"/>
          </a:bodyPr>
          <a:lstStyle/>
          <a:p>
            <a:pPr marL="514350" indent="-514350" fontAlgn="base">
              <a:buFont typeface="+mj-lt"/>
              <a:buAutoNum type="arabicPeriod"/>
            </a:pPr>
            <a:r>
              <a:rPr lang="en-IN" dirty="0"/>
              <a:t>Implied / Implicit Addressing Mode</a:t>
            </a:r>
          </a:p>
          <a:p>
            <a:pPr marL="514350" indent="-514350" fontAlgn="base">
              <a:buFont typeface="+mj-lt"/>
              <a:buAutoNum type="arabicPeriod"/>
            </a:pPr>
            <a:r>
              <a:rPr lang="en-IN" dirty="0"/>
              <a:t>Stack Addressing Mode</a:t>
            </a:r>
          </a:p>
          <a:p>
            <a:pPr marL="514350" indent="-514350" fontAlgn="base">
              <a:buFont typeface="+mj-lt"/>
              <a:buAutoNum type="arabicPeriod"/>
            </a:pPr>
            <a:r>
              <a:rPr lang="en-IN" dirty="0"/>
              <a:t>Immediate Addressing Mode</a:t>
            </a:r>
          </a:p>
          <a:p>
            <a:pPr marL="514350" indent="-514350" fontAlgn="base">
              <a:buFont typeface="+mj-lt"/>
              <a:buAutoNum type="arabicPeriod"/>
            </a:pPr>
            <a:r>
              <a:rPr lang="en-IN" dirty="0"/>
              <a:t>Direct Addressing Mode</a:t>
            </a:r>
          </a:p>
          <a:p>
            <a:pPr marL="514350" indent="-514350" fontAlgn="base">
              <a:buFont typeface="+mj-lt"/>
              <a:buAutoNum type="arabicPeriod"/>
            </a:pPr>
            <a:r>
              <a:rPr lang="en-IN" dirty="0"/>
              <a:t>Indirect Addressing Mode</a:t>
            </a:r>
          </a:p>
          <a:p>
            <a:pPr marL="514350" indent="-514350" fontAlgn="base">
              <a:buFont typeface="+mj-lt"/>
              <a:buAutoNum type="arabicPeriod"/>
            </a:pPr>
            <a:r>
              <a:rPr lang="en-IN" dirty="0"/>
              <a:t>Register Direct Addressing Mode</a:t>
            </a:r>
          </a:p>
          <a:p>
            <a:pPr marL="514350" indent="-514350" fontAlgn="base">
              <a:buFont typeface="+mj-lt"/>
              <a:buAutoNum type="arabicPeriod"/>
            </a:pPr>
            <a:r>
              <a:rPr lang="en-IN" dirty="0"/>
              <a:t>Register Indirect Addressing Mode</a:t>
            </a:r>
          </a:p>
          <a:p>
            <a:pPr marL="514350" indent="-514350" fontAlgn="base">
              <a:buFont typeface="+mj-lt"/>
              <a:buAutoNum type="arabicPeriod"/>
            </a:pPr>
            <a:r>
              <a:rPr lang="en-IN" dirty="0"/>
              <a:t>Relative Addressing Mode</a:t>
            </a:r>
          </a:p>
          <a:p>
            <a:pPr marL="514350" indent="-514350" fontAlgn="base">
              <a:buFont typeface="+mj-lt"/>
              <a:buAutoNum type="arabicPeriod"/>
            </a:pPr>
            <a:r>
              <a:rPr lang="en-IN" dirty="0"/>
              <a:t>Indexed Addressing Mode</a:t>
            </a:r>
          </a:p>
          <a:p>
            <a:pPr marL="514350" indent="-514350" fontAlgn="base">
              <a:buFont typeface="+mj-lt"/>
              <a:buAutoNum type="arabicPeriod"/>
            </a:pPr>
            <a:r>
              <a:rPr lang="en-IN" dirty="0"/>
              <a:t>Base Register Addressing Mode</a:t>
            </a:r>
          </a:p>
          <a:p>
            <a:pPr marL="514350" indent="-514350" fontAlgn="base">
              <a:buFont typeface="+mj-lt"/>
              <a:buAutoNum type="arabicPeriod"/>
            </a:pPr>
            <a:r>
              <a:rPr lang="en-IN" dirty="0"/>
              <a:t>Auto-Increment Addressing Mode</a:t>
            </a:r>
          </a:p>
          <a:p>
            <a:pPr marL="514350" indent="-514350" fontAlgn="base">
              <a:buFont typeface="+mj-lt"/>
              <a:buAutoNum type="arabicPeriod"/>
            </a:pPr>
            <a:r>
              <a:rPr lang="en-IN" dirty="0"/>
              <a:t>Auto-Decrement Addressing Mode</a:t>
            </a:r>
          </a:p>
          <a:p>
            <a:pPr fontAlgn="base">
              <a:buNone/>
            </a:pPr>
            <a:endParaRPr lang="en-IN" dirty="0"/>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effectLst>
                  <a:outerShdw blurRad="38100" dist="38100" dir="2700000" algn="tl">
                    <a:srgbClr val="000000">
                      <a:alpha val="43137"/>
                    </a:srgbClr>
                  </a:outerShdw>
                </a:effectLst>
              </a:rPr>
              <a:t>INTERCONNECTION</a:t>
            </a:r>
            <a:br>
              <a:rPr lang="en-IN" dirty="0" smtClean="0">
                <a:effectLst>
                  <a:outerShdw blurRad="38100" dist="38100" dir="2700000" algn="tl">
                    <a:srgbClr val="000000">
                      <a:alpha val="43137"/>
                    </a:srgbClr>
                  </a:outerShdw>
                </a:effectLst>
              </a:rPr>
            </a:br>
            <a:r>
              <a:rPr lang="en-IN" dirty="0" smtClean="0">
                <a:effectLst>
                  <a:outerShdw blurRad="38100" dist="38100" dir="2700000" algn="tl">
                    <a:srgbClr val="000000">
                      <a:alpha val="43137"/>
                    </a:srgbClr>
                  </a:outerShdw>
                </a:effectLst>
              </a:rPr>
              <a:t> STRUCTURES</a:t>
            </a:r>
            <a:endParaRPr lang="en-IN"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a:buNone/>
            </a:pPr>
            <a:r>
              <a:rPr lang="en-IN" sz="2400" dirty="0" smtClean="0"/>
              <a:t> A computer consists of a set of components or modules of three basic types (processor, memory, I/O) that communicate with each other. In effect, a computer is a network of basic modules. Thus, there must be paths for connecting the modules. The collection of paths connecting the various modules is called the interconnection structure. The design of this structure will depend on the exchanges that must be made among modules.</a:t>
            </a:r>
            <a:br>
              <a:rPr lang="en-IN" sz="2400" dirty="0" smtClean="0"/>
            </a:br>
            <a:r>
              <a:rPr lang="en-IN" sz="2400" dirty="0" smtClean="0"/>
              <a:t>Figure in further slides suggests the types of exchanges that are needed by indicating the major forms of input and output for each module type.</a:t>
            </a:r>
            <a:endParaRPr lang="en-IN"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1.IMPLIED ADDRESSING MODE</a:t>
            </a:r>
            <a:endParaRPr lang="en-IN" b="1" dirty="0"/>
          </a:p>
        </p:txBody>
      </p:sp>
      <p:sp>
        <p:nvSpPr>
          <p:cNvPr id="3" name="Content Placeholder 2"/>
          <p:cNvSpPr>
            <a:spLocks noGrp="1"/>
          </p:cNvSpPr>
          <p:nvPr>
            <p:ph idx="1"/>
          </p:nvPr>
        </p:nvSpPr>
        <p:spPr/>
        <p:txBody>
          <a:bodyPr>
            <a:normAutofit fontScale="62500" lnSpcReduction="20000"/>
          </a:bodyPr>
          <a:lstStyle/>
          <a:p>
            <a:pPr marL="0" fontAlgn="base">
              <a:buNone/>
            </a:pPr>
            <a:r>
              <a:rPr lang="en-IN" b="1" u="sng" dirty="0" smtClean="0"/>
              <a:t>1.</a:t>
            </a:r>
            <a:r>
              <a:rPr lang="en-IN" b="1" u="sng" dirty="0"/>
              <a:t> Implied Addressing Mode-</a:t>
            </a:r>
            <a:endParaRPr lang="en-IN" b="1" dirty="0"/>
          </a:p>
          <a:p>
            <a:pPr marL="0" fontAlgn="base">
              <a:buNone/>
            </a:pPr>
            <a:r>
              <a:rPr lang="en-IN" dirty="0"/>
              <a:t> </a:t>
            </a:r>
          </a:p>
          <a:p>
            <a:pPr marL="0" fontAlgn="base">
              <a:buNone/>
            </a:pPr>
            <a:r>
              <a:rPr lang="en-IN" dirty="0"/>
              <a:t>In this addressing mode,</a:t>
            </a:r>
          </a:p>
          <a:p>
            <a:pPr marL="0" fontAlgn="base"/>
            <a:r>
              <a:rPr lang="en-IN" dirty="0"/>
              <a:t>The definition of the instruction itself specify the operands implicitly.</a:t>
            </a:r>
          </a:p>
          <a:p>
            <a:pPr marL="0" fontAlgn="base"/>
            <a:r>
              <a:rPr lang="en-IN" dirty="0"/>
              <a:t>It is also called as </a:t>
            </a:r>
            <a:r>
              <a:rPr lang="en-IN" b="1" dirty="0"/>
              <a:t>implicit addressing mode</a:t>
            </a:r>
            <a:r>
              <a:rPr lang="en-IN" dirty="0"/>
              <a:t>.</a:t>
            </a:r>
          </a:p>
          <a:p>
            <a:pPr marL="0" fontAlgn="base">
              <a:buNone/>
            </a:pPr>
            <a:r>
              <a:rPr lang="en-IN" dirty="0"/>
              <a:t> </a:t>
            </a:r>
          </a:p>
          <a:p>
            <a:pPr marL="0" fontAlgn="base">
              <a:buNone/>
            </a:pPr>
            <a:r>
              <a:rPr lang="en-IN" b="1" u="sng" dirty="0"/>
              <a:t>Examples-</a:t>
            </a:r>
            <a:endParaRPr lang="en-IN" b="1" dirty="0"/>
          </a:p>
          <a:p>
            <a:pPr marL="0" fontAlgn="base">
              <a:buNone/>
            </a:pPr>
            <a:r>
              <a:rPr lang="en-IN" dirty="0"/>
              <a:t> </a:t>
            </a:r>
          </a:p>
          <a:p>
            <a:pPr marL="0" fontAlgn="base"/>
            <a:r>
              <a:rPr lang="en-IN" dirty="0"/>
              <a:t>The instruction “Complement Accumulator” is an implied mode </a:t>
            </a:r>
            <a:r>
              <a:rPr lang="en-IN" dirty="0" smtClean="0"/>
              <a:t>         instruction</a:t>
            </a:r>
            <a:r>
              <a:rPr lang="en-IN" dirty="0"/>
              <a:t>.</a:t>
            </a:r>
          </a:p>
          <a:p>
            <a:pPr marL="0" fontAlgn="base"/>
            <a:r>
              <a:rPr lang="en-IN" dirty="0"/>
              <a:t>In a stack organized computer, Zero Address Instructions are implied mode  </a:t>
            </a:r>
            <a:r>
              <a:rPr lang="en-IN" dirty="0" smtClean="0"/>
              <a:t>  </a:t>
            </a:r>
          </a:p>
          <a:p>
            <a:pPr marL="0" fontAlgn="base">
              <a:buNone/>
            </a:pPr>
            <a:r>
              <a:rPr lang="en-IN" dirty="0"/>
              <a:t> </a:t>
            </a:r>
            <a:r>
              <a:rPr lang="en-IN" dirty="0" smtClean="0"/>
              <a:t>     instructions.  (</a:t>
            </a:r>
            <a:r>
              <a:rPr lang="en-IN" dirty="0"/>
              <a:t>since operands are always implied to be present on the top </a:t>
            </a:r>
            <a:r>
              <a:rPr lang="en-IN" dirty="0" smtClean="0"/>
              <a:t>           of </a:t>
            </a:r>
            <a:r>
              <a:rPr lang="en-IN" dirty="0"/>
              <a:t>the stack)</a:t>
            </a:r>
          </a:p>
          <a:p>
            <a:endParaRPr lang="en-I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2.STACK ADDRESSING MODE</a:t>
            </a:r>
            <a:endParaRPr lang="en-IN" dirty="0"/>
          </a:p>
        </p:txBody>
      </p:sp>
      <p:sp>
        <p:nvSpPr>
          <p:cNvPr id="3" name="Content Placeholder 2"/>
          <p:cNvSpPr>
            <a:spLocks noGrp="1"/>
          </p:cNvSpPr>
          <p:nvPr>
            <p:ph idx="1"/>
          </p:nvPr>
        </p:nvSpPr>
        <p:spPr/>
        <p:txBody>
          <a:bodyPr>
            <a:normAutofit fontScale="70000" lnSpcReduction="20000"/>
          </a:bodyPr>
          <a:lstStyle/>
          <a:p>
            <a:pPr fontAlgn="base">
              <a:buNone/>
            </a:pPr>
            <a:r>
              <a:rPr lang="en-IN" b="1" u="sng" dirty="0"/>
              <a:t>2. Stack Addressing Mode-</a:t>
            </a:r>
            <a:endParaRPr lang="en-IN" b="1" dirty="0"/>
          </a:p>
          <a:p>
            <a:pPr fontAlgn="base">
              <a:buNone/>
            </a:pPr>
            <a:r>
              <a:rPr lang="en-IN" dirty="0"/>
              <a:t> </a:t>
            </a:r>
          </a:p>
          <a:p>
            <a:pPr fontAlgn="base"/>
            <a:r>
              <a:rPr lang="en-IN" dirty="0"/>
              <a:t>In this addressing mode,</a:t>
            </a:r>
          </a:p>
          <a:p>
            <a:pPr fontAlgn="base"/>
            <a:r>
              <a:rPr lang="en-IN" dirty="0"/>
              <a:t>The operand is contained at the top of the stack.</a:t>
            </a:r>
          </a:p>
          <a:p>
            <a:pPr fontAlgn="base">
              <a:buNone/>
            </a:pPr>
            <a:r>
              <a:rPr lang="en-IN" dirty="0"/>
              <a:t> </a:t>
            </a:r>
          </a:p>
          <a:p>
            <a:pPr fontAlgn="base">
              <a:buNone/>
            </a:pPr>
            <a:r>
              <a:rPr lang="en-IN" b="1" u="sng" dirty="0"/>
              <a:t>Example-</a:t>
            </a:r>
            <a:endParaRPr lang="en-IN" b="1" dirty="0"/>
          </a:p>
          <a:p>
            <a:pPr fontAlgn="base">
              <a:buNone/>
            </a:pPr>
            <a:r>
              <a:rPr lang="en-IN" dirty="0"/>
              <a:t> </a:t>
            </a:r>
          </a:p>
          <a:p>
            <a:pPr fontAlgn="base">
              <a:buNone/>
            </a:pPr>
            <a:r>
              <a:rPr lang="en-IN" dirty="0" smtClean="0"/>
              <a:t>					ADD</a:t>
            </a:r>
            <a:endParaRPr lang="en-IN" dirty="0"/>
          </a:p>
          <a:p>
            <a:pPr fontAlgn="base"/>
            <a:r>
              <a:rPr lang="en-IN" dirty="0"/>
              <a:t>This instruction simply pops out two symbols contained at the top of the stack.</a:t>
            </a:r>
          </a:p>
          <a:p>
            <a:pPr fontAlgn="base"/>
            <a:r>
              <a:rPr lang="en-IN" dirty="0"/>
              <a:t>The addition of those two operands is performed.</a:t>
            </a:r>
          </a:p>
          <a:p>
            <a:pPr fontAlgn="base"/>
            <a:r>
              <a:rPr lang="en-IN" dirty="0"/>
              <a:t>The result so obtained after addition is pushed again at the top of the stack.</a:t>
            </a:r>
          </a:p>
          <a:p>
            <a:endParaRPr lang="en-I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3.IMMEDIATE ADDRESSING MODE</a:t>
            </a:r>
            <a:endParaRPr lang="en-IN" b="1" dirty="0"/>
          </a:p>
        </p:txBody>
      </p:sp>
      <p:sp>
        <p:nvSpPr>
          <p:cNvPr id="3" name="Content Placeholder 2"/>
          <p:cNvSpPr>
            <a:spLocks noGrp="1"/>
          </p:cNvSpPr>
          <p:nvPr>
            <p:ph idx="1"/>
          </p:nvPr>
        </p:nvSpPr>
        <p:spPr>
          <a:xfrm>
            <a:off x="357158" y="1571612"/>
            <a:ext cx="8229600" cy="5411807"/>
          </a:xfrm>
        </p:spPr>
        <p:txBody>
          <a:bodyPr>
            <a:normAutofit fontScale="62500" lnSpcReduction="20000"/>
          </a:bodyPr>
          <a:lstStyle/>
          <a:p>
            <a:pPr fontAlgn="base">
              <a:buNone/>
            </a:pPr>
            <a:r>
              <a:rPr lang="en-IN" b="1" u="sng" dirty="0"/>
              <a:t>3. Immediate Addressing Mode-</a:t>
            </a:r>
            <a:endParaRPr lang="en-IN" b="1" dirty="0"/>
          </a:p>
          <a:p>
            <a:pPr fontAlgn="base">
              <a:buNone/>
            </a:pPr>
            <a:r>
              <a:rPr lang="en-IN" dirty="0"/>
              <a:t> </a:t>
            </a:r>
          </a:p>
          <a:p>
            <a:pPr fontAlgn="base"/>
            <a:r>
              <a:rPr lang="en-IN" dirty="0"/>
              <a:t>In this addressing mode,</a:t>
            </a:r>
          </a:p>
          <a:p>
            <a:pPr fontAlgn="base"/>
            <a:r>
              <a:rPr lang="en-IN" dirty="0"/>
              <a:t>The operand is specified in the instruction explicitly.</a:t>
            </a:r>
          </a:p>
          <a:p>
            <a:pPr fontAlgn="base"/>
            <a:r>
              <a:rPr lang="en-IN" dirty="0"/>
              <a:t>Instead of address field, an operand field is present that contains the operand</a:t>
            </a:r>
            <a:r>
              <a:rPr lang="en-IN" dirty="0" smtClean="0"/>
              <a:t>.</a:t>
            </a:r>
          </a:p>
          <a:p>
            <a:pPr fontAlgn="base"/>
            <a:endParaRPr lang="en-IN" dirty="0"/>
          </a:p>
          <a:p>
            <a:pPr fontAlgn="base"/>
            <a:endParaRPr lang="en-IN" dirty="0" smtClean="0"/>
          </a:p>
          <a:p>
            <a:pPr fontAlgn="base"/>
            <a:endParaRPr lang="en-IN" dirty="0"/>
          </a:p>
          <a:p>
            <a:pPr fontAlgn="base"/>
            <a:endParaRPr lang="en-IN" dirty="0" smtClean="0"/>
          </a:p>
          <a:p>
            <a:pPr fontAlgn="base"/>
            <a:endParaRPr lang="en-IN" dirty="0"/>
          </a:p>
          <a:p>
            <a:pPr fontAlgn="base"/>
            <a:endParaRPr lang="en-IN" dirty="0"/>
          </a:p>
          <a:p>
            <a:pPr fontAlgn="base">
              <a:buNone/>
            </a:pPr>
            <a:r>
              <a:rPr lang="en-IN" b="1" u="sng" dirty="0"/>
              <a:t>Examples-</a:t>
            </a:r>
            <a:endParaRPr lang="en-IN" b="1" dirty="0"/>
          </a:p>
          <a:p>
            <a:pPr fontAlgn="base">
              <a:buNone/>
            </a:pPr>
            <a:r>
              <a:rPr lang="en-IN" dirty="0"/>
              <a:t> </a:t>
            </a:r>
          </a:p>
          <a:p>
            <a:pPr fontAlgn="base"/>
            <a:r>
              <a:rPr lang="en-IN" dirty="0"/>
              <a:t>ADD 10 will increment the value stored in the accumulator by 10.</a:t>
            </a:r>
          </a:p>
          <a:p>
            <a:pPr fontAlgn="base"/>
            <a:r>
              <a:rPr lang="en-IN" dirty="0"/>
              <a:t>MOV R #20 initializes register R to a constant value 20.</a:t>
            </a:r>
          </a:p>
          <a:p>
            <a:pPr fontAlgn="base">
              <a:buNone/>
            </a:pPr>
            <a:r>
              <a:rPr lang="en-IN" dirty="0"/>
              <a:t> </a:t>
            </a:r>
          </a:p>
          <a:p>
            <a:pPr>
              <a:buNone/>
            </a:pPr>
            <a:endParaRPr lang="en-IN" dirty="0"/>
          </a:p>
        </p:txBody>
      </p:sp>
      <p:pic>
        <p:nvPicPr>
          <p:cNvPr id="4" name="Picture 3" descr="Immediate-Addressing-Mode-Addressing-Modes-1.png"/>
          <p:cNvPicPr>
            <a:picLocks noChangeAspect="1"/>
          </p:cNvPicPr>
          <p:nvPr/>
        </p:nvPicPr>
        <p:blipFill>
          <a:blip r:embed="rId2"/>
          <a:stretch>
            <a:fillRect/>
          </a:stretch>
        </p:blipFill>
        <p:spPr>
          <a:xfrm>
            <a:off x="2786050" y="3500438"/>
            <a:ext cx="3067050" cy="144780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4.DIRECT ADDRESSING NODE</a:t>
            </a:r>
            <a:endParaRPr lang="en-IN" b="1" dirty="0"/>
          </a:p>
        </p:txBody>
      </p:sp>
      <p:sp>
        <p:nvSpPr>
          <p:cNvPr id="3" name="Content Placeholder 2"/>
          <p:cNvSpPr>
            <a:spLocks noGrp="1"/>
          </p:cNvSpPr>
          <p:nvPr>
            <p:ph idx="1"/>
          </p:nvPr>
        </p:nvSpPr>
        <p:spPr>
          <a:xfrm>
            <a:off x="500034" y="1285860"/>
            <a:ext cx="8229600" cy="4525963"/>
          </a:xfrm>
        </p:spPr>
        <p:txBody>
          <a:bodyPr>
            <a:normAutofit/>
          </a:bodyPr>
          <a:lstStyle/>
          <a:p>
            <a:pPr fontAlgn="base"/>
            <a:r>
              <a:rPr lang="en-IN" sz="1800" b="1" u="sng" dirty="0" smtClean="0"/>
              <a:t>4. Direct </a:t>
            </a:r>
            <a:r>
              <a:rPr lang="en-IN" sz="1800" b="1" u="sng" dirty="0"/>
              <a:t>Addressing Mode-</a:t>
            </a:r>
            <a:endParaRPr lang="en-IN" sz="1800" b="1" dirty="0"/>
          </a:p>
          <a:p>
            <a:pPr fontAlgn="base">
              <a:buNone/>
            </a:pPr>
            <a:r>
              <a:rPr lang="en-IN" sz="1800" dirty="0"/>
              <a:t> </a:t>
            </a:r>
            <a:r>
              <a:rPr lang="en-IN" sz="1800" dirty="0" smtClean="0"/>
              <a:t>In </a:t>
            </a:r>
            <a:r>
              <a:rPr lang="en-IN" sz="1800" dirty="0"/>
              <a:t>this addressing mode,</a:t>
            </a:r>
          </a:p>
          <a:p>
            <a:pPr fontAlgn="base"/>
            <a:r>
              <a:rPr lang="en-IN" sz="1800" dirty="0"/>
              <a:t>The address field of the instruction contains the effective address of the operand.</a:t>
            </a:r>
          </a:p>
          <a:p>
            <a:pPr fontAlgn="base"/>
            <a:r>
              <a:rPr lang="en-IN" sz="1800" dirty="0"/>
              <a:t>Only one reference to memory is required to fetch the operand.</a:t>
            </a:r>
          </a:p>
          <a:p>
            <a:pPr fontAlgn="base"/>
            <a:r>
              <a:rPr lang="en-IN" sz="1800" dirty="0"/>
              <a:t>It is also called as </a:t>
            </a:r>
            <a:r>
              <a:rPr lang="en-IN" sz="1800" b="1" dirty="0"/>
              <a:t>absolute addressing </a:t>
            </a:r>
            <a:r>
              <a:rPr lang="en-IN" sz="1800" b="1" dirty="0" smtClean="0"/>
              <a:t>mode.</a:t>
            </a:r>
            <a:r>
              <a:rPr lang="en-IN" sz="1800" b="1" u="sng" dirty="0"/>
              <a:t> </a:t>
            </a:r>
            <a:endParaRPr lang="en-IN" sz="1800" b="1" u="sng" dirty="0" smtClean="0"/>
          </a:p>
          <a:p>
            <a:pPr fontAlgn="base">
              <a:buNone/>
            </a:pPr>
            <a:r>
              <a:rPr lang="en-IN" sz="1800" b="1" u="sng" dirty="0" smtClean="0"/>
              <a:t>Example-</a:t>
            </a:r>
            <a:endParaRPr lang="en-IN" sz="1800" dirty="0"/>
          </a:p>
          <a:p>
            <a:pPr fontAlgn="base"/>
            <a:r>
              <a:rPr lang="en-IN" sz="1800" dirty="0"/>
              <a:t>ADD X will increment the value stored in the accumulator by the value stored at memory location X.</a:t>
            </a:r>
          </a:p>
          <a:p>
            <a:pPr fontAlgn="base">
              <a:buNone/>
            </a:pPr>
            <a:r>
              <a:rPr lang="en-IN" sz="1800" dirty="0" smtClean="0"/>
              <a:t>				AC</a:t>
            </a:r>
            <a:r>
              <a:rPr lang="en-IN" sz="1800" dirty="0"/>
              <a:t> ← AC + [X]</a:t>
            </a:r>
          </a:p>
          <a:p>
            <a:pPr>
              <a:buNone/>
            </a:pPr>
            <a:r>
              <a:rPr lang="en-IN" sz="1800" dirty="0"/>
              <a:t/>
            </a:r>
            <a:br>
              <a:rPr lang="en-IN" sz="1800" dirty="0"/>
            </a:br>
            <a:endParaRPr lang="en-IN" sz="1800" b="1" dirty="0" smtClean="0"/>
          </a:p>
          <a:p>
            <a:pPr fontAlgn="base"/>
            <a:endParaRPr lang="en-IN" b="1" dirty="0"/>
          </a:p>
          <a:p>
            <a:pPr fontAlgn="base"/>
            <a:endParaRPr lang="en-IN" b="1" dirty="0" smtClean="0"/>
          </a:p>
          <a:p>
            <a:pPr fontAlgn="base"/>
            <a:endParaRPr lang="en-IN" dirty="0" smtClean="0"/>
          </a:p>
          <a:p>
            <a:pPr fontAlgn="base"/>
            <a:endParaRPr lang="en-IN" dirty="0"/>
          </a:p>
          <a:p>
            <a:pPr fontAlgn="base"/>
            <a:endParaRPr lang="en-IN" dirty="0" smtClean="0"/>
          </a:p>
          <a:p>
            <a:pPr fontAlgn="base"/>
            <a:endParaRPr lang="en-IN" dirty="0"/>
          </a:p>
          <a:p>
            <a:endParaRPr lang="en-IN" dirty="0"/>
          </a:p>
        </p:txBody>
      </p:sp>
      <p:pic>
        <p:nvPicPr>
          <p:cNvPr id="4" name="Picture 3" descr="Direct-Addressing-Mode-Addressing-Modes.png"/>
          <p:cNvPicPr>
            <a:picLocks noChangeAspect="1"/>
          </p:cNvPicPr>
          <p:nvPr/>
        </p:nvPicPr>
        <p:blipFill>
          <a:blip r:embed="rId2"/>
          <a:stretch>
            <a:fillRect/>
          </a:stretch>
        </p:blipFill>
        <p:spPr>
          <a:xfrm>
            <a:off x="1643042" y="4392436"/>
            <a:ext cx="4857784" cy="2270305"/>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36"/>
            <a:ext cx="8229600" cy="1143000"/>
          </a:xfrm>
        </p:spPr>
        <p:txBody>
          <a:bodyPr/>
          <a:lstStyle/>
          <a:p>
            <a:r>
              <a:rPr lang="en-IN" dirty="0" smtClean="0"/>
              <a:t>5. INDIRECT ADDRESSING MODE</a:t>
            </a:r>
            <a:endParaRPr lang="en-IN" dirty="0"/>
          </a:p>
        </p:txBody>
      </p:sp>
      <p:sp>
        <p:nvSpPr>
          <p:cNvPr id="3" name="Content Placeholder 2"/>
          <p:cNvSpPr>
            <a:spLocks noGrp="1"/>
          </p:cNvSpPr>
          <p:nvPr>
            <p:ph idx="1"/>
          </p:nvPr>
        </p:nvSpPr>
        <p:spPr/>
        <p:txBody>
          <a:bodyPr/>
          <a:lstStyle/>
          <a:p>
            <a:pPr fontAlgn="base"/>
            <a:r>
              <a:rPr lang="en-IN" b="1" u="sng" dirty="0"/>
              <a:t>5. Indirect Addressing Mode-</a:t>
            </a:r>
            <a:endParaRPr lang="en-IN" b="1" dirty="0"/>
          </a:p>
          <a:p>
            <a:pPr fontAlgn="base">
              <a:buNone/>
            </a:pPr>
            <a:r>
              <a:rPr lang="en-IN" dirty="0"/>
              <a:t> </a:t>
            </a:r>
          </a:p>
          <a:p>
            <a:pPr fontAlgn="base"/>
            <a:r>
              <a:rPr lang="en-IN" dirty="0"/>
              <a:t>In this addressing mode,</a:t>
            </a:r>
          </a:p>
          <a:p>
            <a:pPr fontAlgn="base"/>
            <a:r>
              <a:rPr lang="en-IN" dirty="0"/>
              <a:t>The address field of the instruction specifies the address of memory location that contains the effective address of the operand.</a:t>
            </a:r>
          </a:p>
          <a:p>
            <a:pPr fontAlgn="base"/>
            <a:r>
              <a:rPr lang="en-IN" dirty="0"/>
              <a:t>Two references to memory are required to fetch the operand.</a:t>
            </a:r>
          </a:p>
          <a:p>
            <a:pPr>
              <a:buNone/>
            </a:pPr>
            <a:endParaRPr lang="en-IN"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720" y="2214554"/>
            <a:ext cx="8572560" cy="1384995"/>
          </a:xfrm>
          <a:prstGeom prst="rect">
            <a:avLst/>
          </a:prstGeom>
        </p:spPr>
        <p:txBody>
          <a:bodyPr wrap="square">
            <a:spAutoFit/>
          </a:bodyPr>
          <a:lstStyle/>
          <a:p>
            <a:pPr marL="514350" indent="-514350">
              <a:buAutoNum type="arabicPeriod" startAt="3"/>
            </a:pPr>
            <a:endParaRPr lang="en-IN" sz="2800" dirty="0" smtClean="0"/>
          </a:p>
          <a:p>
            <a:pPr marL="514350" indent="-514350">
              <a:buAutoNum type="arabicPeriod" startAt="3"/>
            </a:pPr>
            <a:endParaRPr lang="en-US" sz="2800" dirty="0" smtClean="0"/>
          </a:p>
          <a:p>
            <a:pPr marL="514350" indent="-514350">
              <a:buAutoNum type="arabicPeriod" startAt="3"/>
            </a:pPr>
            <a:endParaRPr lang="en-US" sz="2800" dirty="0" smtClean="0"/>
          </a:p>
        </p:txBody>
      </p:sp>
      <p:sp>
        <p:nvSpPr>
          <p:cNvPr id="4" name="TextBox 3"/>
          <p:cNvSpPr txBox="1"/>
          <p:nvPr/>
        </p:nvSpPr>
        <p:spPr>
          <a:xfrm>
            <a:off x="785786" y="2714620"/>
            <a:ext cx="7358114" cy="1200329"/>
          </a:xfrm>
          <a:prstGeom prst="rect">
            <a:avLst/>
          </a:prstGeom>
          <a:noFill/>
        </p:spPr>
        <p:txBody>
          <a:bodyPr wrap="square" rtlCol="0">
            <a:spAutoFit/>
          </a:bodyPr>
          <a:lstStyle/>
          <a:p>
            <a:pPr algn="ctr"/>
            <a:r>
              <a:rPr lang="en-US" sz="7200" u="sng" dirty="0" smtClean="0">
                <a:latin typeface="Eras Bold ITC" pitchFamily="34" charset="0"/>
              </a:rPr>
              <a:t>UNIT - 5</a:t>
            </a:r>
            <a:endParaRPr lang="en-IN" sz="7200" u="sng" dirty="0">
              <a:latin typeface="Eras Bold ITC"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1285860"/>
            <a:ext cx="7643866" cy="5016758"/>
          </a:xfrm>
          <a:prstGeom prst="rect">
            <a:avLst/>
          </a:prstGeom>
        </p:spPr>
        <p:txBody>
          <a:bodyPr wrap="square">
            <a:spAutoFit/>
          </a:bodyPr>
          <a:lstStyle/>
          <a:p>
            <a:r>
              <a:rPr lang="en-IN" sz="3200" dirty="0" smtClean="0">
                <a:latin typeface="Andalus" pitchFamily="18" charset="-78"/>
                <a:cs typeface="Andalus" pitchFamily="18" charset="-78"/>
              </a:rPr>
              <a:t>An instruction is normally made up of a combination of an operation code and some way of specifying an operand, most commonly by its location or address in memory though non memory reference instructions can exist. Some operation codes deal with more than one operand; the locations of these operands may be specified using any of the many addressing schemes.</a:t>
            </a:r>
            <a:br>
              <a:rPr lang="en-IN" sz="3200" dirty="0" smtClean="0">
                <a:latin typeface="Andalus" pitchFamily="18" charset="-78"/>
                <a:cs typeface="Andalus" pitchFamily="18" charset="-78"/>
              </a:rPr>
            </a:br>
            <a:endParaRPr lang="en-IN" sz="3200" dirty="0">
              <a:latin typeface="Andalus" pitchFamily="18" charset="-78"/>
              <a:cs typeface="Andalus" pitchFamily="18" charset="-78"/>
            </a:endParaRPr>
          </a:p>
        </p:txBody>
      </p:sp>
      <p:sp>
        <p:nvSpPr>
          <p:cNvPr id="3" name="TextBox 2"/>
          <p:cNvSpPr txBox="1"/>
          <p:nvPr/>
        </p:nvSpPr>
        <p:spPr>
          <a:xfrm>
            <a:off x="857224" y="285728"/>
            <a:ext cx="7358114" cy="707886"/>
          </a:xfrm>
          <a:prstGeom prst="rect">
            <a:avLst/>
          </a:prstGeom>
          <a:noFill/>
        </p:spPr>
        <p:txBody>
          <a:bodyPr wrap="square" rtlCol="0">
            <a:spAutoFit/>
          </a:bodyPr>
          <a:lstStyle/>
          <a:p>
            <a:pPr algn="ctr"/>
            <a:r>
              <a:rPr lang="en-US" sz="4000" dirty="0" smtClean="0">
                <a:latin typeface="Aharoni" pitchFamily="2" charset="-79"/>
                <a:cs typeface="Aharoni" pitchFamily="2" charset="-79"/>
              </a:rPr>
              <a:t>Instruction Word Format</a:t>
            </a:r>
            <a:endParaRPr lang="en-IN" dirty="0">
              <a:latin typeface="Aharoni" pitchFamily="2" charset="-79"/>
              <a:cs typeface="Aharoni" pitchFamily="2" charset="-79"/>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142852"/>
            <a:ext cx="8643966" cy="7478970"/>
          </a:xfrm>
          <a:prstGeom prst="rect">
            <a:avLst/>
          </a:prstGeom>
        </p:spPr>
        <p:txBody>
          <a:bodyPr wrap="square">
            <a:spAutoFit/>
          </a:bodyPr>
          <a:lstStyle/>
          <a:p>
            <a:pPr fontAlgn="base"/>
            <a:r>
              <a:rPr lang="en-IN" sz="3000" dirty="0" smtClean="0">
                <a:latin typeface="Andalus" pitchFamily="18" charset="-78"/>
                <a:cs typeface="Andalus" pitchFamily="18" charset="-78"/>
              </a:rPr>
              <a:t>A instruction is of various length depending upon the number of addresses it contain. Generally CPU organization are of three types on the basis of number of address fields:</a:t>
            </a:r>
          </a:p>
          <a:p>
            <a:pPr marL="514350" indent="-514350" fontAlgn="base">
              <a:buFont typeface="+mj-lt"/>
              <a:buAutoNum type="arabicPeriod"/>
            </a:pPr>
            <a:r>
              <a:rPr lang="en-IN" sz="3000" dirty="0" smtClean="0">
                <a:latin typeface="Andalus" pitchFamily="18" charset="-78"/>
                <a:cs typeface="Andalus" pitchFamily="18" charset="-78"/>
              </a:rPr>
              <a:t>Single Accumulator organization</a:t>
            </a:r>
          </a:p>
          <a:p>
            <a:pPr marL="514350" indent="-514350" fontAlgn="base">
              <a:buFont typeface="+mj-lt"/>
              <a:buAutoNum type="arabicPeriod"/>
            </a:pPr>
            <a:r>
              <a:rPr lang="en-IN" sz="3000" dirty="0" smtClean="0">
                <a:latin typeface="Andalus" pitchFamily="18" charset="-78"/>
                <a:cs typeface="Andalus" pitchFamily="18" charset="-78"/>
              </a:rPr>
              <a:t>General register organization</a:t>
            </a:r>
          </a:p>
          <a:p>
            <a:pPr marL="514350" indent="-514350" fontAlgn="base">
              <a:buFont typeface="+mj-lt"/>
              <a:buAutoNum type="arabicPeriod"/>
            </a:pPr>
            <a:r>
              <a:rPr lang="en-IN" sz="3000" dirty="0" smtClean="0">
                <a:latin typeface="Andalus" pitchFamily="18" charset="-78"/>
                <a:cs typeface="Andalus" pitchFamily="18" charset="-78"/>
              </a:rPr>
              <a:t>Stack organization</a:t>
            </a:r>
          </a:p>
          <a:p>
            <a:pPr marL="514350" indent="-514350" fontAlgn="base">
              <a:buFont typeface="+mj-lt"/>
              <a:buAutoNum type="arabicPeriod"/>
            </a:pPr>
            <a:endParaRPr lang="en-IN" sz="3000" dirty="0" smtClean="0">
              <a:latin typeface="Andalus" pitchFamily="18" charset="-78"/>
              <a:cs typeface="Andalus" pitchFamily="18" charset="-78"/>
            </a:endParaRPr>
          </a:p>
          <a:p>
            <a:pPr marL="514350" indent="-514350" fontAlgn="base"/>
            <a:r>
              <a:rPr lang="en-IN" sz="3000" dirty="0" smtClean="0"/>
              <a:t>       In first organization operation is done involving a special register called accumulator. In second on multiple registers are used for the computation purpose. In third organization the work on stack basis operation due to which it does not contain any address field. </a:t>
            </a:r>
            <a:endParaRPr lang="en-IN" sz="3000" dirty="0" smtClean="0">
              <a:latin typeface="Andalus" pitchFamily="18" charset="-78"/>
              <a:cs typeface="Andalus" pitchFamily="18" charset="-78"/>
            </a:endParaRPr>
          </a:p>
          <a:p>
            <a:r>
              <a:rPr lang="en-IN" sz="3000" dirty="0" smtClean="0">
                <a:latin typeface="Andalus" pitchFamily="18" charset="-78"/>
                <a:cs typeface="Andalus" pitchFamily="18" charset="-78"/>
              </a:rPr>
              <a:t/>
            </a:r>
            <a:br>
              <a:rPr lang="en-IN" sz="3000" dirty="0" smtClean="0">
                <a:latin typeface="Andalus" pitchFamily="18" charset="-78"/>
                <a:cs typeface="Andalus" pitchFamily="18" charset="-78"/>
              </a:rPr>
            </a:br>
            <a:endParaRPr lang="en-IN" sz="3000" dirty="0">
              <a:latin typeface="Andalus" pitchFamily="18" charset="-78"/>
              <a:cs typeface="Andalus" pitchFamily="18" charset="-78"/>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06" y="20866"/>
            <a:ext cx="9144064" cy="7694414"/>
          </a:xfrm>
          <a:prstGeom prst="rect">
            <a:avLst/>
          </a:prstGeom>
        </p:spPr>
        <p:txBody>
          <a:bodyPr wrap="square">
            <a:spAutoFit/>
          </a:bodyPr>
          <a:lstStyle/>
          <a:p>
            <a:r>
              <a:rPr lang="en-IN" sz="2600" b="1" dirty="0" smtClean="0">
                <a:latin typeface="Andalus" pitchFamily="18" charset="-78"/>
                <a:cs typeface="Andalus" pitchFamily="18" charset="-78"/>
              </a:rPr>
              <a:t>Zero Address Instructions –</a:t>
            </a:r>
            <a:r>
              <a:rPr lang="en-IN" sz="2600" dirty="0" smtClean="0">
                <a:latin typeface="Andalus" pitchFamily="18" charset="-78"/>
                <a:cs typeface="Andalus" pitchFamily="18" charset="-78"/>
              </a:rPr>
              <a:t/>
            </a:r>
            <a:br>
              <a:rPr lang="en-IN" sz="2600" dirty="0" smtClean="0">
                <a:latin typeface="Andalus" pitchFamily="18" charset="-78"/>
                <a:cs typeface="Andalus" pitchFamily="18" charset="-78"/>
              </a:rPr>
            </a:br>
            <a:r>
              <a:rPr lang="en-IN" sz="2600" dirty="0" smtClean="0">
                <a:latin typeface="Andalus" pitchFamily="18" charset="-78"/>
                <a:cs typeface="Andalus" pitchFamily="18" charset="-78"/>
              </a:rPr>
              <a:t> A stack based computer do not use address field in instruction . To evaluate a expression first it is converted to revere Polish Notation i.e. Post fix Notation.</a:t>
            </a:r>
          </a:p>
          <a:p>
            <a:endParaRPr lang="en-US" sz="2600" dirty="0" smtClean="0">
              <a:latin typeface="Andalus" pitchFamily="18" charset="-78"/>
              <a:cs typeface="Andalus" pitchFamily="18" charset="-78"/>
            </a:endParaRPr>
          </a:p>
          <a:p>
            <a:r>
              <a:rPr lang="en-IN" sz="2600" b="1" dirty="0" smtClean="0">
                <a:latin typeface="Andalus" pitchFamily="18" charset="-78"/>
                <a:cs typeface="Andalus" pitchFamily="18" charset="-78"/>
              </a:rPr>
              <a:t>One Address Instructions –</a:t>
            </a:r>
            <a:r>
              <a:rPr lang="en-IN" sz="2600" dirty="0" smtClean="0">
                <a:latin typeface="Andalus" pitchFamily="18" charset="-78"/>
                <a:cs typeface="Andalus" pitchFamily="18" charset="-78"/>
              </a:rPr>
              <a:t/>
            </a:r>
            <a:br>
              <a:rPr lang="en-IN" sz="2600" dirty="0" smtClean="0">
                <a:latin typeface="Andalus" pitchFamily="18" charset="-78"/>
                <a:cs typeface="Andalus" pitchFamily="18" charset="-78"/>
              </a:rPr>
            </a:br>
            <a:r>
              <a:rPr lang="en-IN" sz="2600" dirty="0" smtClean="0">
                <a:latin typeface="Andalus" pitchFamily="18" charset="-78"/>
                <a:cs typeface="Andalus" pitchFamily="18" charset="-78"/>
              </a:rPr>
              <a:t>This use a implied ACCUMULATOR register for data manipulation  . One operand is in accumulator and other is in register or memory location. Implied means that the CPU already know that one operand is in accumulator so there is no need to specify it.</a:t>
            </a:r>
          </a:p>
          <a:p>
            <a:endParaRPr lang="en-IN" sz="2600" dirty="0" smtClean="0">
              <a:latin typeface="Andalus" pitchFamily="18" charset="-78"/>
              <a:cs typeface="Andalus" pitchFamily="18" charset="-78"/>
            </a:endParaRPr>
          </a:p>
          <a:p>
            <a:r>
              <a:rPr lang="en-IN" sz="2600" b="1" dirty="0" smtClean="0">
                <a:latin typeface="Andalus" pitchFamily="18" charset="-78"/>
                <a:cs typeface="Andalus" pitchFamily="18" charset="-78"/>
              </a:rPr>
              <a:t>Two Address Instructions –</a:t>
            </a:r>
            <a:r>
              <a:rPr lang="en-IN" sz="2600" dirty="0" smtClean="0">
                <a:latin typeface="Andalus" pitchFamily="18" charset="-78"/>
                <a:cs typeface="Andalus" pitchFamily="18" charset="-78"/>
              </a:rPr>
              <a:t/>
            </a:r>
            <a:br>
              <a:rPr lang="en-IN" sz="2600" dirty="0" smtClean="0">
                <a:latin typeface="Andalus" pitchFamily="18" charset="-78"/>
                <a:cs typeface="Andalus" pitchFamily="18" charset="-78"/>
              </a:rPr>
            </a:br>
            <a:r>
              <a:rPr lang="en-IN" sz="2600" dirty="0" smtClean="0">
                <a:latin typeface="Andalus" pitchFamily="18" charset="-78"/>
                <a:cs typeface="Andalus" pitchFamily="18" charset="-78"/>
              </a:rPr>
              <a:t>This is common in commercial computers . Here two address can be specified in the instruction . Unlike earlier in one address instruction the result was stored in accumulator here result cab be stored at different location rather than just accumulator, but require more number of bit to represent address.</a:t>
            </a:r>
            <a:br>
              <a:rPr lang="en-IN" sz="2600" dirty="0" smtClean="0">
                <a:latin typeface="Andalus" pitchFamily="18" charset="-78"/>
                <a:cs typeface="Andalus" pitchFamily="18" charset="-78"/>
              </a:rPr>
            </a:br>
            <a:r>
              <a:rPr lang="en-IN" sz="2600" dirty="0" smtClean="0">
                <a:latin typeface="Andalus" pitchFamily="18" charset="-78"/>
                <a:cs typeface="Andalus" pitchFamily="18" charset="-78"/>
              </a:rPr>
              <a:t> </a:t>
            </a:r>
            <a:br>
              <a:rPr lang="en-IN" sz="2600" dirty="0" smtClean="0">
                <a:latin typeface="Andalus" pitchFamily="18" charset="-78"/>
                <a:cs typeface="Andalus" pitchFamily="18" charset="-78"/>
              </a:rPr>
            </a:br>
            <a:endParaRPr lang="en-IN" sz="2600" dirty="0">
              <a:latin typeface="Andalus" pitchFamily="18" charset="-78"/>
              <a:cs typeface="Andalus" pitchFamily="18" charset="-78"/>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8662" y="142852"/>
            <a:ext cx="7143800" cy="769441"/>
          </a:xfrm>
          <a:prstGeom prst="rect">
            <a:avLst/>
          </a:prstGeom>
          <a:noFill/>
        </p:spPr>
        <p:txBody>
          <a:bodyPr wrap="square" rtlCol="0">
            <a:spAutoFit/>
          </a:bodyPr>
          <a:lstStyle/>
          <a:p>
            <a:pPr algn="ctr"/>
            <a:r>
              <a:rPr lang="en-US" sz="4400" dirty="0" smtClean="0">
                <a:latin typeface="Aharoni" pitchFamily="2" charset="-79"/>
                <a:cs typeface="Aharoni" pitchFamily="2" charset="-79"/>
              </a:rPr>
              <a:t>Fetch and Execution Cycle</a:t>
            </a:r>
            <a:endParaRPr lang="en-IN" sz="4400" dirty="0">
              <a:latin typeface="Aharoni" pitchFamily="2" charset="-79"/>
              <a:cs typeface="Aharoni" pitchFamily="2" charset="-79"/>
            </a:endParaRPr>
          </a:p>
        </p:txBody>
      </p:sp>
      <p:sp>
        <p:nvSpPr>
          <p:cNvPr id="4" name="Rectangle 3"/>
          <p:cNvSpPr/>
          <p:nvPr/>
        </p:nvSpPr>
        <p:spPr>
          <a:xfrm>
            <a:off x="214282" y="1071546"/>
            <a:ext cx="8715420" cy="5632311"/>
          </a:xfrm>
          <a:prstGeom prst="rect">
            <a:avLst/>
          </a:prstGeom>
        </p:spPr>
        <p:txBody>
          <a:bodyPr wrap="square">
            <a:spAutoFit/>
          </a:bodyPr>
          <a:lstStyle/>
          <a:p>
            <a:r>
              <a:rPr lang="en-IN" sz="3000" dirty="0" smtClean="0">
                <a:latin typeface="Andalus" pitchFamily="18" charset="-78"/>
                <a:cs typeface="Andalus" pitchFamily="18" charset="-78"/>
              </a:rPr>
              <a:t>The fetch execute cycle is the basic operation (instruction) cycle of a computer (also known as the fetch decode execute cycle).</a:t>
            </a:r>
          </a:p>
          <a:p>
            <a:endParaRPr lang="en-IN" sz="3000" dirty="0" smtClean="0">
              <a:latin typeface="Andalus" pitchFamily="18" charset="-78"/>
              <a:cs typeface="Andalus" pitchFamily="18" charset="-78"/>
            </a:endParaRPr>
          </a:p>
          <a:p>
            <a:r>
              <a:rPr lang="en-IN" sz="3000" dirty="0" smtClean="0">
                <a:latin typeface="Andalus" pitchFamily="18" charset="-78"/>
                <a:cs typeface="Andalus" pitchFamily="18" charset="-78"/>
              </a:rPr>
              <a:t>During the fetch execute cycle, the computer retrieves a program instruction from its memory.  It then establishes and carries out the actions that are required for that instruction.</a:t>
            </a:r>
          </a:p>
          <a:p>
            <a:endParaRPr lang="en-IN" sz="3000" dirty="0" smtClean="0">
              <a:latin typeface="Andalus" pitchFamily="18" charset="-78"/>
              <a:cs typeface="Andalus" pitchFamily="18" charset="-78"/>
            </a:endParaRPr>
          </a:p>
          <a:p>
            <a:r>
              <a:rPr lang="en-IN" sz="3000" dirty="0" smtClean="0">
                <a:latin typeface="Andalus" pitchFamily="18" charset="-78"/>
                <a:cs typeface="Andalus" pitchFamily="18" charset="-78"/>
              </a:rPr>
              <a:t>The cycle of fetching, decoding, and executing an instruction is continually repeated by the CPU whilst the computer is turned on.</a:t>
            </a:r>
            <a:endParaRPr lang="en-IN" sz="3000" dirty="0">
              <a:latin typeface="Andalus" pitchFamily="18" charset="-78"/>
              <a:cs typeface="Andalus" pitchFamily="18" charset="-7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interconnection-structure-computer-organisation.png"/>
          <p:cNvPicPr>
            <a:picLocks noGrp="1" noChangeAspect="1"/>
          </p:cNvPicPr>
          <p:nvPr>
            <p:ph idx="1"/>
          </p:nvPr>
        </p:nvPicPr>
        <p:blipFill>
          <a:blip r:embed="rId2"/>
          <a:stretch>
            <a:fillRect/>
          </a:stretch>
        </p:blipFill>
        <p:spPr>
          <a:xfrm>
            <a:off x="1857356" y="857232"/>
            <a:ext cx="4270684" cy="5572164"/>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57190" y="285728"/>
          <a:ext cx="8501090" cy="6286544"/>
        </p:xfrm>
        <a:graphic>
          <a:graphicData uri="http://schemas.openxmlformats.org/drawingml/2006/table">
            <a:tbl>
              <a:tblPr/>
              <a:tblGrid>
                <a:gridCol w="500066"/>
                <a:gridCol w="4610560"/>
                <a:gridCol w="3390464"/>
              </a:tblGrid>
              <a:tr h="857563">
                <a:tc>
                  <a:txBody>
                    <a:bodyPr/>
                    <a:lstStyle/>
                    <a:p>
                      <a:r>
                        <a:rPr lang="en-IN" sz="1800" dirty="0"/>
                        <a:t>Step</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u="none" strike="noStrike" dirty="0" smtClean="0">
                          <a:solidFill>
                            <a:srgbClr val="000000"/>
                          </a:solidFill>
                        </a:rPr>
                        <a:t>                 Fetch </a:t>
                      </a:r>
                      <a:r>
                        <a:rPr lang="en-IN" sz="1800" u="none" strike="noStrike" dirty="0">
                          <a:solidFill>
                            <a:srgbClr val="000000"/>
                          </a:solidFill>
                        </a:rPr>
                        <a:t>execute cycle</a:t>
                      </a:r>
                      <a:r>
                        <a:rPr lang="en-IN" sz="1800" dirty="0"/>
                        <a:t> steps</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smtClean="0"/>
                        <a:t>        Simplified </a:t>
                      </a:r>
                      <a:r>
                        <a:rPr lang="en-IN" sz="1800" dirty="0"/>
                        <a:t>description</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r>
              <a:tr h="900239">
                <a:tc>
                  <a:txBody>
                    <a:bodyPr/>
                    <a:lstStyle/>
                    <a:p>
                      <a:r>
                        <a:rPr lang="en-IN" sz="1800" dirty="0"/>
                        <a:t>1</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a:t>The </a:t>
                      </a:r>
                      <a:r>
                        <a:rPr lang="en-IN" sz="1800" u="none" strike="noStrike" dirty="0">
                          <a:solidFill>
                            <a:srgbClr val="000000"/>
                          </a:solidFill>
                        </a:rPr>
                        <a:t>PC</a:t>
                      </a:r>
                      <a:r>
                        <a:rPr lang="en-IN" sz="1800" dirty="0"/>
                        <a:t> contains the address of the memory location that has the next instruction which has to be fetched</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IN" sz="1800" dirty="0"/>
                        <a:t>PC has address of next instruction</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r>
              <a:tr h="665492">
                <a:tc>
                  <a:txBody>
                    <a:bodyPr/>
                    <a:lstStyle/>
                    <a:p>
                      <a:r>
                        <a:rPr lang="en-IN" sz="1800" dirty="0"/>
                        <a:t>2</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a:t>This address is then copied from the PC to the </a:t>
                      </a:r>
                      <a:r>
                        <a:rPr lang="en-IN" sz="1800" u="none" strike="noStrike" dirty="0">
                          <a:solidFill>
                            <a:srgbClr val="000000"/>
                          </a:solidFill>
                        </a:rPr>
                        <a:t>MAR</a:t>
                      </a:r>
                      <a:r>
                        <a:rPr lang="en-IN" sz="1800" dirty="0"/>
                        <a:t> via the </a:t>
                      </a:r>
                      <a:r>
                        <a:rPr lang="en-IN" sz="1800" u="none" strike="noStrike" dirty="0">
                          <a:solidFill>
                            <a:srgbClr val="000000"/>
                          </a:solidFill>
                        </a:rPr>
                        <a:t>address bus</a:t>
                      </a:r>
                      <a:endParaRPr lang="en-IN" sz="1800" dirty="0"/>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IN" sz="1800" dirty="0"/>
                        <a:t>PC copied to the MAR</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r>
              <a:tr h="900239">
                <a:tc>
                  <a:txBody>
                    <a:bodyPr/>
                    <a:lstStyle/>
                    <a:p>
                      <a:r>
                        <a:rPr lang="en-IN" sz="1800" dirty="0"/>
                        <a:t>3</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a:t>The contents (instruction) at the memory location (address) contained in MAR are then copied into the </a:t>
                      </a:r>
                      <a:r>
                        <a:rPr lang="en-IN" sz="1800" u="none" strike="noStrike" dirty="0">
                          <a:solidFill>
                            <a:srgbClr val="000000"/>
                          </a:solidFill>
                        </a:rPr>
                        <a:t>MDR</a:t>
                      </a:r>
                      <a:endParaRPr lang="en-IN" sz="1800" dirty="0"/>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IN" sz="1800" dirty="0"/>
                        <a:t>Lookup MAR and get contents. Copy contents into the MDR</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r>
              <a:tr h="665492">
                <a:tc>
                  <a:txBody>
                    <a:bodyPr/>
                    <a:lstStyle/>
                    <a:p>
                      <a:r>
                        <a:rPr lang="en-IN" sz="1800" dirty="0"/>
                        <a:t>4</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a:t>The contents (instruction) in the MDR is then copied and placed into the </a:t>
                      </a:r>
                      <a:r>
                        <a:rPr lang="en-IN" sz="1800" u="none" strike="noStrike" dirty="0">
                          <a:solidFill>
                            <a:srgbClr val="000000"/>
                          </a:solidFill>
                        </a:rPr>
                        <a:t>CIR</a:t>
                      </a:r>
                      <a:endParaRPr lang="en-IN" sz="1800" dirty="0"/>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IN" sz="1800" dirty="0"/>
                        <a:t>Copy MDR contents into the CIR</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r>
              <a:tr h="900239">
                <a:tc>
                  <a:txBody>
                    <a:bodyPr/>
                    <a:lstStyle/>
                    <a:p>
                      <a:r>
                        <a:rPr lang="en-IN" sz="1800" dirty="0"/>
                        <a:t>5</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a:t>The value in the PC is then incremented by 1 so that it now points to the next instruction which has to be fetched</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IN" sz="1800" dirty="0"/>
                        <a:t>PC is then incremented by 1</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r>
              <a:tr h="1049636">
                <a:tc>
                  <a:txBody>
                    <a:bodyPr/>
                    <a:lstStyle/>
                    <a:p>
                      <a:r>
                        <a:rPr lang="en-IN" sz="1800" dirty="0"/>
                        <a:t>6</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IN" sz="1800" dirty="0"/>
                        <a:t>The instruction is finally decoded and then executed by sending out signals (via </a:t>
                      </a:r>
                      <a:r>
                        <a:rPr lang="en-IN" sz="1800" u="none" strike="noStrike" dirty="0">
                          <a:solidFill>
                            <a:srgbClr val="000000"/>
                          </a:solidFill>
                        </a:rPr>
                        <a:t>control bus</a:t>
                      </a:r>
                      <a:r>
                        <a:rPr lang="en-IN" sz="1800" dirty="0"/>
                        <a:t>) to the various components of the computer</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IN" sz="1800" dirty="0"/>
                        <a:t>The instruction is decoded and then executed</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r>
              <a:tr h="347644">
                <a:tc>
                  <a:txBody>
                    <a:bodyPr/>
                    <a:lstStyle/>
                    <a:p>
                      <a:r>
                        <a:rPr lang="en-IN" sz="1800" dirty="0"/>
                        <a:t>7</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gridSpan="2">
                  <a:txBody>
                    <a:bodyPr/>
                    <a:lstStyle/>
                    <a:p>
                      <a:r>
                        <a:rPr lang="en-IN" sz="1800" dirty="0"/>
                        <a:t>Repeat</a:t>
                      </a:r>
                    </a:p>
                  </a:txBody>
                  <a:tcPr marL="35418" marR="35418" marT="35418" marB="35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hMerge="1">
                  <a:txBody>
                    <a:bodyPr/>
                    <a:lstStyle/>
                    <a:p>
                      <a:endParaRPr lang="en-IN"/>
                    </a:p>
                  </a:txBody>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1708" y="201019"/>
            <a:ext cx="6896440" cy="1323439"/>
          </a:xfrm>
          <a:prstGeom prst="rect">
            <a:avLst/>
          </a:prstGeom>
          <a:noFill/>
        </p:spPr>
        <p:txBody>
          <a:bodyPr wrap="none" rtlCol="0">
            <a:spAutoFit/>
          </a:bodyPr>
          <a:lstStyle/>
          <a:p>
            <a:pPr algn="ctr"/>
            <a:r>
              <a:rPr lang="en-US" sz="4000" dirty="0" smtClean="0">
                <a:latin typeface="Aharoni" pitchFamily="2" charset="-79"/>
                <a:cs typeface="Aharoni" pitchFamily="2" charset="-79"/>
              </a:rPr>
              <a:t>Sequence Of  Operation Of </a:t>
            </a:r>
          </a:p>
          <a:p>
            <a:pPr algn="ctr"/>
            <a:r>
              <a:rPr lang="en-US" sz="4000" dirty="0" smtClean="0">
                <a:latin typeface="Aharoni" pitchFamily="2" charset="-79"/>
                <a:cs typeface="Aharoni" pitchFamily="2" charset="-79"/>
              </a:rPr>
              <a:t>Control Registers</a:t>
            </a:r>
            <a:endParaRPr lang="en-IN" sz="2400" dirty="0">
              <a:latin typeface="Aharoni" pitchFamily="2" charset="-79"/>
              <a:cs typeface="Aharoni" pitchFamily="2" charset="-79"/>
            </a:endParaRPr>
          </a:p>
        </p:txBody>
      </p:sp>
      <p:pic>
        <p:nvPicPr>
          <p:cNvPr id="49154" name="Picture 2" descr="C:\Users\admin\Downloads\dma-controller.png"/>
          <p:cNvPicPr>
            <a:picLocks noChangeAspect="1" noChangeArrowheads="1"/>
          </p:cNvPicPr>
          <p:nvPr/>
        </p:nvPicPr>
        <p:blipFill>
          <a:blip r:embed="rId2"/>
          <a:srcRect/>
          <a:stretch>
            <a:fillRect/>
          </a:stretch>
        </p:blipFill>
        <p:spPr bwMode="auto">
          <a:xfrm>
            <a:off x="1357290" y="1709928"/>
            <a:ext cx="6429420" cy="4719468"/>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361401"/>
            <a:ext cx="9144064" cy="1138773"/>
          </a:xfrm>
          <a:prstGeom prst="rect">
            <a:avLst/>
          </a:prstGeom>
          <a:noFill/>
        </p:spPr>
        <p:txBody>
          <a:bodyPr wrap="square" rtlCol="0">
            <a:spAutoFit/>
          </a:bodyPr>
          <a:lstStyle/>
          <a:p>
            <a:r>
              <a:rPr lang="en-US" sz="4400" dirty="0" smtClean="0">
                <a:latin typeface="Aharoni" pitchFamily="2" charset="-79"/>
                <a:cs typeface="Aharoni" pitchFamily="2" charset="-79"/>
              </a:rPr>
              <a:t>Control Of Arithmetic Operations</a:t>
            </a:r>
          </a:p>
          <a:p>
            <a:endParaRPr lang="en-IN" sz="2400" dirty="0">
              <a:latin typeface="Aharoni" pitchFamily="2" charset="-79"/>
              <a:cs typeface="Aharoni" pitchFamily="2" charset="-79"/>
            </a:endParaRPr>
          </a:p>
        </p:txBody>
      </p:sp>
      <p:sp>
        <p:nvSpPr>
          <p:cNvPr id="3" name="TextBox 2"/>
          <p:cNvSpPr txBox="1"/>
          <p:nvPr/>
        </p:nvSpPr>
        <p:spPr>
          <a:xfrm>
            <a:off x="357158" y="1285860"/>
            <a:ext cx="8143900" cy="6324808"/>
          </a:xfrm>
          <a:prstGeom prst="rect">
            <a:avLst/>
          </a:prstGeom>
          <a:noFill/>
        </p:spPr>
        <p:txBody>
          <a:bodyPr wrap="square" rtlCol="0">
            <a:spAutoFit/>
          </a:bodyPr>
          <a:lstStyle/>
          <a:p>
            <a:r>
              <a:rPr lang="en-US" sz="2700" dirty="0" smtClean="0">
                <a:latin typeface="Andalus" pitchFamily="18" charset="-78"/>
                <a:cs typeface="Andalus" pitchFamily="18" charset="-78"/>
              </a:rPr>
              <a:t>Arithmetic Logical  Unit is the part of control processing unit that controls the arithmetic operations. It  is the function of Arithmetic logical unit to check for the arithmetic and logical operations. </a:t>
            </a:r>
          </a:p>
          <a:p>
            <a:endParaRPr lang="en-US" sz="2700" dirty="0" smtClean="0">
              <a:latin typeface="Andalus" pitchFamily="18" charset="-78"/>
              <a:cs typeface="Andalus" pitchFamily="18" charset="-78"/>
            </a:endParaRPr>
          </a:p>
          <a:p>
            <a:r>
              <a:rPr lang="en-IN" sz="2700" dirty="0" smtClean="0">
                <a:latin typeface="Andalus" pitchFamily="18" charset="-78"/>
                <a:cs typeface="Andalus" pitchFamily="18" charset="-78"/>
              </a:rPr>
              <a:t>The inputs to an ALU are the data to be operated on, called operands, and a code indicating the operation to be performed; the ALU's output is the result of the performed operation. In many designs, the ALU also has status inputs or outputs, or both, which convey information about a previous operation or the current operation, respectively, between the ALU and external status registers.</a:t>
            </a:r>
          </a:p>
          <a:p>
            <a:r>
              <a:rPr lang="en-IN" sz="2700" dirty="0" smtClean="0">
                <a:latin typeface="Andalus" pitchFamily="18" charset="-78"/>
                <a:cs typeface="Andalus" pitchFamily="18" charset="-78"/>
              </a:rPr>
              <a:t/>
            </a:r>
            <a:br>
              <a:rPr lang="en-IN" sz="2700" dirty="0" smtClean="0">
                <a:latin typeface="Andalus" pitchFamily="18" charset="-78"/>
                <a:cs typeface="Andalus" pitchFamily="18" charset="-78"/>
              </a:rPr>
            </a:br>
            <a:endParaRPr lang="en-IN" sz="2700" dirty="0">
              <a:latin typeface="Andalus" pitchFamily="18" charset="-78"/>
              <a:cs typeface="Andalus" pitchFamily="18" charset="-78"/>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500042"/>
            <a:ext cx="8572528" cy="6093976"/>
          </a:xfrm>
          <a:prstGeom prst="rect">
            <a:avLst/>
          </a:prstGeom>
        </p:spPr>
        <p:txBody>
          <a:bodyPr wrap="square">
            <a:spAutoFit/>
          </a:bodyPr>
          <a:lstStyle/>
          <a:p>
            <a:r>
              <a:rPr lang="en-IN" sz="2600" dirty="0" smtClean="0"/>
              <a:t>An ALU has a variety of input and output nets, which are the electrical conductors used to convey digital signals between the ALU and external circuitry. When an ALU is operating, external circuits apply signals to the ALU inputs and, in response, the ALU produces and conveys signals to external circuitry via its outputs.</a:t>
            </a:r>
          </a:p>
          <a:p>
            <a:endParaRPr lang="en-IN" sz="2600" dirty="0" smtClean="0">
              <a:latin typeface="Andalus" pitchFamily="18" charset="-78"/>
              <a:cs typeface="Andalus" pitchFamily="18" charset="-78"/>
            </a:endParaRPr>
          </a:p>
          <a:p>
            <a:r>
              <a:rPr lang="en-IN" sz="2600" b="1" dirty="0" smtClean="0"/>
              <a:t>Data</a:t>
            </a:r>
          </a:p>
          <a:p>
            <a:r>
              <a:rPr lang="en-IN" sz="2600" dirty="0" smtClean="0"/>
              <a:t>A basic ALU has three parallel data buses consisting of two input operands (</a:t>
            </a:r>
            <a:r>
              <a:rPr lang="en-IN" sz="2600" i="1" dirty="0" smtClean="0"/>
              <a:t>A</a:t>
            </a:r>
            <a:r>
              <a:rPr lang="en-IN" sz="2600" dirty="0" smtClean="0"/>
              <a:t> and </a:t>
            </a:r>
            <a:r>
              <a:rPr lang="en-IN" sz="2600" i="1" dirty="0" smtClean="0"/>
              <a:t>B</a:t>
            </a:r>
            <a:r>
              <a:rPr lang="en-IN" sz="2600" dirty="0" smtClean="0"/>
              <a:t>) and a result output (</a:t>
            </a:r>
            <a:r>
              <a:rPr lang="en-IN" sz="2600" i="1" dirty="0" smtClean="0"/>
              <a:t>Y</a:t>
            </a:r>
            <a:r>
              <a:rPr lang="en-IN" sz="2600" dirty="0" smtClean="0"/>
              <a:t>). Each data bus is a group of signals that conveys one binary integer number. Typically, the A, B and Y bus widths (the number of signals comprising each bus) are identical and match the native word size of the external circuitry (e.g., the encapsulating CPU or other processor).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117717"/>
            <a:ext cx="6072230" cy="6740307"/>
          </a:xfrm>
          <a:prstGeom prst="rect">
            <a:avLst/>
          </a:prstGeom>
        </p:spPr>
        <p:txBody>
          <a:bodyPr wrap="square">
            <a:spAutoFit/>
          </a:bodyPr>
          <a:lstStyle/>
          <a:p>
            <a:r>
              <a:rPr lang="en-IN" sz="2700" b="1" dirty="0" smtClean="0">
                <a:latin typeface="Andalus" pitchFamily="18" charset="-78"/>
                <a:cs typeface="Andalus" pitchFamily="18" charset="-78"/>
              </a:rPr>
              <a:t>Opcode</a:t>
            </a:r>
          </a:p>
          <a:p>
            <a:r>
              <a:rPr lang="en-IN" sz="2700" dirty="0" smtClean="0">
                <a:latin typeface="Andalus" pitchFamily="18" charset="-78"/>
                <a:cs typeface="Andalus" pitchFamily="18" charset="-78"/>
              </a:rPr>
              <a:t>The </a:t>
            </a:r>
            <a:r>
              <a:rPr lang="en-IN" sz="2700" i="1" dirty="0" smtClean="0">
                <a:latin typeface="Andalus" pitchFamily="18" charset="-78"/>
                <a:cs typeface="Andalus" pitchFamily="18" charset="-78"/>
              </a:rPr>
              <a:t>opcode</a:t>
            </a:r>
            <a:r>
              <a:rPr lang="en-IN" sz="2700" dirty="0" smtClean="0">
                <a:latin typeface="Andalus" pitchFamily="18" charset="-78"/>
                <a:cs typeface="Andalus" pitchFamily="18" charset="-78"/>
              </a:rPr>
              <a:t> input is a parallel bus that conveys to the ALU an operation selection code, which is an enumerated value that specifies the desired arithmetic or logic operation to be performed by the ALU. The opcode size (its bus width) determines the maximum number of different operations the ALU can perform; for example, a four-bit opcode can specify up to sixteen different ALU operations. Generally, an ALU opcode is not the same as a machine language opcode, though in some cases it may be directly encoded as a bit field within a machine language opcode.</a:t>
            </a:r>
            <a:endParaRPr lang="en-IN" sz="2700" dirty="0">
              <a:latin typeface="Andalus" pitchFamily="18" charset="-78"/>
              <a:cs typeface="Andalus" pitchFamily="18" charset="-78"/>
            </a:endParaRPr>
          </a:p>
        </p:txBody>
      </p:sp>
      <p:pic>
        <p:nvPicPr>
          <p:cNvPr id="50179" name="Picture 3" descr="C:\Users\admin\Downloads\220px-ALU_block.gif"/>
          <p:cNvPicPr>
            <a:picLocks noChangeAspect="1" noChangeArrowheads="1"/>
          </p:cNvPicPr>
          <p:nvPr/>
        </p:nvPicPr>
        <p:blipFill>
          <a:blip r:embed="rId2"/>
          <a:srcRect/>
          <a:stretch>
            <a:fillRect/>
          </a:stretch>
        </p:blipFill>
        <p:spPr bwMode="auto">
          <a:xfrm>
            <a:off x="6357950" y="4143380"/>
            <a:ext cx="2452690" cy="2428892"/>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2657" y="214290"/>
            <a:ext cx="8595623" cy="830997"/>
          </a:xfrm>
          <a:prstGeom prst="rect">
            <a:avLst/>
          </a:prstGeom>
        </p:spPr>
        <p:txBody>
          <a:bodyPr wrap="none">
            <a:spAutoFit/>
          </a:bodyPr>
          <a:lstStyle/>
          <a:p>
            <a:r>
              <a:rPr lang="en-IN" sz="4800" dirty="0" smtClean="0">
                <a:latin typeface="Aharoni" pitchFamily="2" charset="-79"/>
                <a:cs typeface="Aharoni" pitchFamily="2" charset="-79"/>
              </a:rPr>
              <a:t>Microprogramming Concepts</a:t>
            </a:r>
            <a:endParaRPr lang="en-IN" sz="4800" dirty="0">
              <a:latin typeface="Aharoni" pitchFamily="2" charset="-79"/>
              <a:cs typeface="Aharoni" pitchFamily="2" charset="-79"/>
            </a:endParaRPr>
          </a:p>
        </p:txBody>
      </p:sp>
      <p:sp>
        <p:nvSpPr>
          <p:cNvPr id="5" name="TextBox 4"/>
          <p:cNvSpPr txBox="1"/>
          <p:nvPr/>
        </p:nvSpPr>
        <p:spPr>
          <a:xfrm>
            <a:off x="500034" y="1142984"/>
            <a:ext cx="7643866" cy="6001643"/>
          </a:xfrm>
          <a:prstGeom prst="rect">
            <a:avLst/>
          </a:prstGeom>
          <a:noFill/>
        </p:spPr>
        <p:txBody>
          <a:bodyPr wrap="square" rtlCol="0">
            <a:spAutoFit/>
          </a:bodyPr>
          <a:lstStyle/>
          <a:p>
            <a:pPr fontAlgn="base"/>
            <a:r>
              <a:rPr lang="en-IN" sz="3200" b="1" dirty="0" smtClean="0">
                <a:latin typeface="Andalus" pitchFamily="18" charset="-78"/>
                <a:cs typeface="Andalus" pitchFamily="18" charset="-78"/>
              </a:rPr>
              <a:t>Micro-programmed Control Unit –</a:t>
            </a:r>
            <a:endParaRPr lang="en-IN" sz="3200" dirty="0" smtClean="0">
              <a:latin typeface="Andalus" pitchFamily="18" charset="-78"/>
              <a:cs typeface="Andalus" pitchFamily="18" charset="-78"/>
            </a:endParaRPr>
          </a:p>
          <a:p>
            <a:pPr fontAlgn="base">
              <a:buFont typeface="Wingdings" pitchFamily="2" charset="2"/>
              <a:buChar char="v"/>
            </a:pPr>
            <a:r>
              <a:rPr lang="en-IN" sz="3200" dirty="0" smtClean="0">
                <a:latin typeface="Andalus" pitchFamily="18" charset="-78"/>
                <a:cs typeface="Andalus" pitchFamily="18" charset="-78"/>
              </a:rPr>
              <a:t>The control signals associated with operations are stored in special memory units inaccessible by the programmer as Control Words.</a:t>
            </a:r>
          </a:p>
          <a:p>
            <a:pPr fontAlgn="base">
              <a:buFont typeface="Wingdings" pitchFamily="2" charset="2"/>
              <a:buChar char="v"/>
            </a:pPr>
            <a:r>
              <a:rPr lang="en-IN" sz="3200" dirty="0" smtClean="0">
                <a:latin typeface="Andalus" pitchFamily="18" charset="-78"/>
                <a:cs typeface="Andalus" pitchFamily="18" charset="-78"/>
              </a:rPr>
              <a:t>Control signals are generated by a program are similar to machine language programs.</a:t>
            </a:r>
          </a:p>
          <a:p>
            <a:pPr fontAlgn="base">
              <a:buFont typeface="Wingdings" pitchFamily="2" charset="2"/>
              <a:buChar char="v"/>
            </a:pPr>
            <a:r>
              <a:rPr lang="en-IN" sz="3200" dirty="0" smtClean="0">
                <a:latin typeface="Andalus" pitchFamily="18" charset="-78"/>
                <a:cs typeface="Andalus" pitchFamily="18" charset="-78"/>
              </a:rPr>
              <a:t>Micro-programmed control unit is slower in speed because of the time it takes to fetch microinstructions from the control memory.</a:t>
            </a:r>
          </a:p>
          <a:p>
            <a:pPr>
              <a:buFont typeface="Wingdings" pitchFamily="2" charset="2"/>
              <a:buChar char="v"/>
            </a:pPr>
            <a:endParaRPr lang="en-IN" sz="3200" dirty="0">
              <a:latin typeface="Andalus" pitchFamily="18" charset="-78"/>
              <a:cs typeface="Andalus" pitchFamily="18" charset="-78"/>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142852"/>
            <a:ext cx="7929618" cy="6955750"/>
          </a:xfrm>
          <a:prstGeom prst="rect">
            <a:avLst/>
          </a:prstGeom>
          <a:noFill/>
        </p:spPr>
        <p:txBody>
          <a:bodyPr wrap="square" rtlCol="0">
            <a:spAutoFit/>
          </a:bodyPr>
          <a:lstStyle/>
          <a:p>
            <a:pPr marL="514350" indent="-514350" fontAlgn="base"/>
            <a:r>
              <a:rPr lang="en-IN" sz="2800" b="1" i="1" dirty="0" smtClean="0">
                <a:latin typeface="Andalus" pitchFamily="18" charset="-78"/>
                <a:cs typeface="Andalus" pitchFamily="18" charset="-78"/>
              </a:rPr>
              <a:t>Some Important Terms –</a:t>
            </a:r>
          </a:p>
          <a:p>
            <a:pPr marL="514350" indent="-514350" fontAlgn="base"/>
            <a:endParaRPr lang="en-IN" sz="2800" i="1" dirty="0" smtClean="0">
              <a:latin typeface="Andalus" pitchFamily="18" charset="-78"/>
              <a:cs typeface="Andalus" pitchFamily="18" charset="-78"/>
            </a:endParaRPr>
          </a:p>
          <a:p>
            <a:pPr marL="514350" indent="-514350" fontAlgn="base">
              <a:buFont typeface="+mj-lt"/>
              <a:buAutoNum type="arabicPeriod"/>
            </a:pPr>
            <a:r>
              <a:rPr lang="en-IN" sz="2600" b="1" dirty="0" smtClean="0">
                <a:latin typeface="Andalus" pitchFamily="18" charset="-78"/>
                <a:cs typeface="Andalus" pitchFamily="18" charset="-78"/>
              </a:rPr>
              <a:t>Control Word :</a:t>
            </a:r>
            <a:r>
              <a:rPr lang="en-IN" sz="2600" dirty="0" smtClean="0">
                <a:latin typeface="Andalus" pitchFamily="18" charset="-78"/>
                <a:cs typeface="Andalus" pitchFamily="18" charset="-78"/>
              </a:rPr>
              <a:t> A control word is a word whose individual bits represent various control signals.</a:t>
            </a:r>
          </a:p>
          <a:p>
            <a:pPr marL="514350" indent="-514350" fontAlgn="base">
              <a:buFont typeface="+mj-lt"/>
              <a:buAutoNum type="arabicPeriod"/>
            </a:pPr>
            <a:r>
              <a:rPr lang="en-IN" sz="2600" b="1" dirty="0" smtClean="0">
                <a:latin typeface="Andalus" pitchFamily="18" charset="-78"/>
                <a:cs typeface="Andalus" pitchFamily="18" charset="-78"/>
              </a:rPr>
              <a:t>Micro-routine :</a:t>
            </a:r>
            <a:r>
              <a:rPr lang="en-IN" sz="2600" dirty="0" smtClean="0">
                <a:latin typeface="Andalus" pitchFamily="18" charset="-78"/>
                <a:cs typeface="Andalus" pitchFamily="18" charset="-78"/>
              </a:rPr>
              <a:t> A sequence of control words corresponding to the control sequence of a machine instruction constitutes the micro-routine for that instruction.</a:t>
            </a:r>
          </a:p>
          <a:p>
            <a:pPr marL="514350" indent="-514350" fontAlgn="base">
              <a:buFont typeface="+mj-lt"/>
              <a:buAutoNum type="arabicPeriod"/>
            </a:pPr>
            <a:r>
              <a:rPr lang="en-IN" sz="2600" b="1" dirty="0" smtClean="0">
                <a:latin typeface="Andalus" pitchFamily="18" charset="-78"/>
                <a:cs typeface="Andalus" pitchFamily="18" charset="-78"/>
              </a:rPr>
              <a:t>Micro-instruction :</a:t>
            </a:r>
            <a:r>
              <a:rPr lang="en-IN" sz="2600" dirty="0" smtClean="0">
                <a:latin typeface="Andalus" pitchFamily="18" charset="-78"/>
                <a:cs typeface="Andalus" pitchFamily="18" charset="-78"/>
              </a:rPr>
              <a:t> Individual control words in this micro-routine are referred to as microinstructions.</a:t>
            </a:r>
          </a:p>
          <a:p>
            <a:pPr marL="514350" indent="-514350" fontAlgn="base">
              <a:buFont typeface="+mj-lt"/>
              <a:buAutoNum type="arabicPeriod"/>
            </a:pPr>
            <a:r>
              <a:rPr lang="en-IN" sz="2600" b="1" dirty="0" smtClean="0">
                <a:latin typeface="Andalus" pitchFamily="18" charset="-78"/>
                <a:cs typeface="Andalus" pitchFamily="18" charset="-78"/>
              </a:rPr>
              <a:t>Micro-program :</a:t>
            </a:r>
            <a:r>
              <a:rPr lang="en-IN" sz="2600" dirty="0" smtClean="0">
                <a:latin typeface="Andalus" pitchFamily="18" charset="-78"/>
                <a:cs typeface="Andalus" pitchFamily="18" charset="-78"/>
              </a:rPr>
              <a:t> A sequence of micro-instructions is called a micro-program, which is stored in a ROM or RAM called a Control Memory (CM).</a:t>
            </a:r>
          </a:p>
          <a:p>
            <a:pPr marL="514350" indent="-514350" fontAlgn="base">
              <a:buFont typeface="+mj-lt"/>
              <a:buAutoNum type="arabicPeriod"/>
            </a:pPr>
            <a:r>
              <a:rPr lang="en-IN" sz="2600" b="1" dirty="0" smtClean="0">
                <a:latin typeface="Andalus" pitchFamily="18" charset="-78"/>
                <a:cs typeface="Andalus" pitchFamily="18" charset="-78"/>
              </a:rPr>
              <a:t>Control Store :</a:t>
            </a:r>
            <a:r>
              <a:rPr lang="en-IN" sz="2600" dirty="0" smtClean="0">
                <a:latin typeface="Andalus" pitchFamily="18" charset="-78"/>
                <a:cs typeface="Andalus" pitchFamily="18" charset="-78"/>
              </a:rPr>
              <a:t> the micro-routines for all instructions in the instruction set of a computer are stored in a special memory called the Control Store.</a:t>
            </a:r>
          </a:p>
          <a:p>
            <a:pPr marL="514350" indent="-514350">
              <a:buFont typeface="+mj-lt"/>
              <a:buAutoNum type="arabicPeriod"/>
            </a:pPr>
            <a:endParaRPr lang="en-IN" sz="2600" dirty="0">
              <a:latin typeface="Andalus" pitchFamily="18" charset="-78"/>
              <a:cs typeface="Andalus" pitchFamily="18" charset="-78"/>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ownloads\micro.jpg"/>
          <p:cNvPicPr>
            <a:picLocks noChangeAspect="1" noChangeArrowheads="1"/>
          </p:cNvPicPr>
          <p:nvPr/>
        </p:nvPicPr>
        <p:blipFill>
          <a:blip r:embed="rId2"/>
          <a:srcRect/>
          <a:stretch>
            <a:fillRect/>
          </a:stretch>
        </p:blipFill>
        <p:spPr bwMode="auto">
          <a:xfrm>
            <a:off x="1571604" y="285728"/>
            <a:ext cx="6143668" cy="5857916"/>
          </a:xfrm>
          <a:prstGeom prst="rect">
            <a:avLst/>
          </a:prstGeom>
          <a:noFill/>
        </p:spPr>
      </p:pic>
      <p:sp>
        <p:nvSpPr>
          <p:cNvPr id="3" name="TextBox 2"/>
          <p:cNvSpPr txBox="1"/>
          <p:nvPr/>
        </p:nvSpPr>
        <p:spPr>
          <a:xfrm>
            <a:off x="3226907" y="6215082"/>
            <a:ext cx="2630977" cy="461665"/>
          </a:xfrm>
          <a:prstGeom prst="rect">
            <a:avLst/>
          </a:prstGeom>
          <a:noFill/>
        </p:spPr>
        <p:txBody>
          <a:bodyPr wrap="none" rtlCol="0">
            <a:spAutoFit/>
          </a:bodyPr>
          <a:lstStyle/>
          <a:p>
            <a:r>
              <a:rPr lang="en-US" sz="2400" b="1" dirty="0" smtClean="0"/>
              <a:t>Microprogram Unit</a:t>
            </a:r>
            <a:endParaRPr lang="en-IN" sz="2400" b="1"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2500306"/>
            <a:ext cx="7858180" cy="1569660"/>
          </a:xfrm>
          <a:prstGeom prst="rect">
            <a:avLst/>
          </a:prstGeom>
          <a:noFill/>
        </p:spPr>
        <p:txBody>
          <a:bodyPr wrap="square" rtlCol="0">
            <a:spAutoFit/>
          </a:bodyPr>
          <a:lstStyle/>
          <a:p>
            <a:r>
              <a:rPr lang="en-IN" sz="3200" dirty="0" smtClean="0"/>
              <a:t>PRESENTED BY:- AJITESH MISHRA</a:t>
            </a:r>
          </a:p>
          <a:p>
            <a:r>
              <a:rPr lang="en-IN" sz="3200" dirty="0" smtClean="0"/>
              <a:t>                             MCA(III SEM) SEC A</a:t>
            </a:r>
          </a:p>
          <a:p>
            <a:r>
              <a:rPr lang="en-IN" sz="3200" dirty="0" smtClean="0"/>
              <a:t>PRESENTED TO:- SHALIGRAM PRAJAPATI SIR</a:t>
            </a:r>
            <a:endParaRPr lang="en-IN"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00034" y="642918"/>
            <a:ext cx="8229600" cy="4525963"/>
          </a:xfrm>
        </p:spPr>
        <p:txBody>
          <a:bodyPr>
            <a:noAutofit/>
          </a:bodyPr>
          <a:lstStyle/>
          <a:p>
            <a:pPr marL="0">
              <a:buNone/>
            </a:pPr>
            <a:r>
              <a:rPr lang="en-IN" sz="2000" b="1" dirty="0" smtClean="0"/>
              <a:t>Memory</a:t>
            </a:r>
            <a:r>
              <a:rPr lang="en-IN" sz="2000" dirty="0" smtClean="0"/>
              <a:t>: </a:t>
            </a:r>
          </a:p>
          <a:p>
            <a:pPr marL="0">
              <a:buNone/>
            </a:pPr>
            <a:r>
              <a:rPr lang="en-IN" sz="2000" dirty="0" smtClean="0"/>
              <a:t>Typically, a memory module will consist of N words of equal length. Each word is assigned a unique numerical address (0, 1, . . . , N – 1). A word of data can be read from or written into the memory. The nature of the operation is indicated by read and write control signals. The location for the operation is specified by an address.</a:t>
            </a:r>
          </a:p>
          <a:p>
            <a:pPr marL="0">
              <a:buNone/>
            </a:pPr>
            <a:r>
              <a:rPr lang="en-IN" sz="2000" b="1" dirty="0" smtClean="0"/>
              <a:t>I/O module</a:t>
            </a:r>
            <a:r>
              <a:rPr lang="en-IN" sz="2000" dirty="0" smtClean="0"/>
              <a:t>: </a:t>
            </a:r>
          </a:p>
          <a:p>
            <a:pPr marL="0">
              <a:buNone/>
            </a:pPr>
            <a:r>
              <a:rPr lang="en-IN" sz="2000" dirty="0" smtClean="0"/>
              <a:t>From an internal (to the computer system) point of view, I/O is functionally similar to memory. There are two operations, read and write. Further, an I/O module may control more than one external device. We can refer to each of the interfaces to an external device as a port and give each a unique address (e.g., 0, 1,…, M – 1). In addition, there are external data paths for the input and output of data with an external device. Finally, an I/O module may be able to send interrupt signals to the processor.</a:t>
            </a:r>
          </a:p>
          <a:p>
            <a:pPr marL="0">
              <a:buNone/>
            </a:pPr>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28596" y="1214422"/>
            <a:ext cx="8229600" cy="4525963"/>
          </a:xfrm>
        </p:spPr>
        <p:txBody>
          <a:bodyPr>
            <a:normAutofit fontScale="62500" lnSpcReduction="20000"/>
          </a:bodyPr>
          <a:lstStyle/>
          <a:p>
            <a:pPr>
              <a:buNone/>
            </a:pPr>
            <a:r>
              <a:rPr lang="en-IN" b="1" dirty="0" smtClean="0"/>
              <a:t>Processor</a:t>
            </a:r>
            <a:r>
              <a:rPr lang="en-IN" dirty="0" smtClean="0"/>
              <a:t>: The processor reads in instructions and data, writes out data after processing, and uses control signals to control the overall operation of the system. It also receives interrupt signals. The preceding list defines the data to be exchanged. The interconnection structure must support the following types of transfers:</a:t>
            </a:r>
          </a:p>
          <a:p>
            <a:pPr>
              <a:buNone/>
            </a:pPr>
            <a:r>
              <a:rPr lang="en-IN" dirty="0" smtClean="0"/>
              <a:t>    	• Memory to processor: The processor reads an instruction or a unit of data from memory.</a:t>
            </a:r>
            <a:br>
              <a:rPr lang="en-IN" dirty="0" smtClean="0"/>
            </a:br>
            <a:r>
              <a:rPr lang="en-IN" dirty="0" smtClean="0"/>
              <a:t>• Processor to memory: The processor writes a unit of data to memory.</a:t>
            </a:r>
            <a:br>
              <a:rPr lang="en-IN" dirty="0" smtClean="0"/>
            </a:br>
            <a:r>
              <a:rPr lang="en-IN" dirty="0" smtClean="0"/>
              <a:t>• I/O to </a:t>
            </a:r>
            <a:r>
              <a:rPr lang="en-IN" dirty="0" err="1" smtClean="0"/>
              <a:t>processor:The</a:t>
            </a:r>
            <a:r>
              <a:rPr lang="en-IN" dirty="0" smtClean="0"/>
              <a:t> processor reads data from an I/O device via an I/O module.</a:t>
            </a:r>
            <a:br>
              <a:rPr lang="en-IN" dirty="0" smtClean="0"/>
            </a:br>
            <a:r>
              <a:rPr lang="en-IN" dirty="0" smtClean="0"/>
              <a:t>• Processor to I/O: The processor sends data to the I/O device.</a:t>
            </a:r>
            <a:br>
              <a:rPr lang="en-IN" dirty="0" smtClean="0"/>
            </a:br>
            <a:r>
              <a:rPr lang="en-IN" dirty="0" smtClean="0"/>
              <a:t>• I/O to or from memory: For these two cases, an I/O module is allowed to exchange data directly with memory, without going through the processor, using direct memory access (DMA).</a:t>
            </a:r>
          </a:p>
          <a:p>
            <a:pPr>
              <a:buNone/>
            </a:pPr>
            <a:r>
              <a:rPr lang="en-IN" dirty="0" smtClean="0"/>
              <a:t>Though a number of interconnection structures have been tried. By far the most common is the bus and various multiple-bus structures. We will look bus structure in further slides..</a:t>
            </a:r>
          </a:p>
          <a:p>
            <a:pPr>
              <a:buNone/>
            </a:pP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BUS INTECONNECTION</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40000" lnSpcReduction="20000"/>
          </a:bodyPr>
          <a:lstStyle/>
          <a:p>
            <a:pPr marL="0">
              <a:buNone/>
            </a:pPr>
            <a:r>
              <a:rPr lang="en-IN" sz="4400" dirty="0" smtClean="0"/>
              <a:t>A bus is a  communication pathway connecting two or more devices. A key characteristic of a bus is that it is a shared transmission medium. Multiple devices connect to the bus, and a signal transmitted by any one device is available for reception by all other devices attached to the bus. If two devices transmit during the same time period, their signals will overlap and become garbled. Thus, only one device at a time can successfully transmit.</a:t>
            </a:r>
          </a:p>
          <a:p>
            <a:pPr marL="0">
              <a:buNone/>
            </a:pPr>
            <a:r>
              <a:rPr lang="en-IN" sz="4400" dirty="0" smtClean="0"/>
              <a:t>Typically, a bus consists of multiple communication pathways, or lines. Each line is capable of transmitting signals representing binary 1 and binary 0. Over time, a sequence of binary digits can be transmitted across a single line. Taken together, several lines of a bus can be used to transmit binary digits simultaneously (in parallel).</a:t>
            </a:r>
          </a:p>
          <a:p>
            <a:pPr marL="0">
              <a:buNone/>
            </a:pPr>
            <a:r>
              <a:rPr lang="en-IN" sz="4400" dirty="0" smtClean="0"/>
              <a:t>For example, an 8-bit unit of data can be transmitted over eight bus lines. Computer systems contain a number of different buses that provide pathways between components at various levels of the computer system hierarchy. A bus that connects major computer components (processor, memory, I/O) is called a </a:t>
            </a:r>
            <a:r>
              <a:rPr lang="en-IN" sz="4400" b="1" dirty="0" smtClean="0"/>
              <a:t>system bus</a:t>
            </a:r>
            <a:r>
              <a:rPr lang="en-IN" sz="4400" dirty="0" smtClean="0"/>
              <a:t>. The most common computer interconnection structures are based on the use of one or more system buses.</a:t>
            </a:r>
          </a:p>
          <a:p>
            <a:pPr marL="0">
              <a:buNone/>
            </a:pPr>
            <a:r>
              <a:rPr lang="en-IN" sz="4400" b="1" u="sng" dirty="0" smtClean="0"/>
              <a:t>NOTE: </a:t>
            </a:r>
            <a:r>
              <a:rPr lang="en-IN" sz="4400" dirty="0" smtClean="0"/>
              <a:t>A bus can also be called a line.</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1611931_4a27c163-c1c8-4369-8782-96ca88d28c82_lg.png"/>
          <p:cNvPicPr>
            <a:picLocks noGrp="1" noChangeAspect="1"/>
          </p:cNvPicPr>
          <p:nvPr>
            <p:ph idx="1"/>
          </p:nvPr>
        </p:nvPicPr>
        <p:blipFill>
          <a:blip r:embed="rId2"/>
          <a:stretch>
            <a:fillRect/>
          </a:stretch>
        </p:blipFill>
        <p:spPr>
          <a:xfrm>
            <a:off x="2071670" y="571480"/>
            <a:ext cx="4763165" cy="1581371"/>
          </a:xfrm>
        </p:spPr>
      </p:pic>
      <p:sp>
        <p:nvSpPr>
          <p:cNvPr id="7" name="Rectangle 6"/>
          <p:cNvSpPr/>
          <p:nvPr/>
        </p:nvSpPr>
        <p:spPr>
          <a:xfrm>
            <a:off x="857224" y="2786058"/>
            <a:ext cx="6786610" cy="3108543"/>
          </a:xfrm>
          <a:prstGeom prst="rect">
            <a:avLst/>
          </a:prstGeom>
        </p:spPr>
        <p:txBody>
          <a:bodyPr wrap="square">
            <a:spAutoFit/>
          </a:bodyPr>
          <a:lstStyle/>
          <a:p>
            <a:pPr>
              <a:buFont typeface="Arial" pitchFamily="34" charset="0"/>
              <a:buChar char="•"/>
            </a:pPr>
            <a:r>
              <a:rPr lang="en-IN" sz="2800" dirty="0" smtClean="0"/>
              <a:t>A system bus consists, typically, of from about 50 to hundreds of separate lines. Each line is assigned a particular meaning or function. Although there are many different bus designs, on any bus the lines can be classified into three functional groups :</a:t>
            </a:r>
            <a:r>
              <a:rPr lang="en-IN" sz="2800" b="1" dirty="0" smtClean="0"/>
              <a:t> data, address, and control lines</a:t>
            </a:r>
            <a:r>
              <a:rPr lang="en-IN" sz="2800" dirty="0" smtClean="0"/>
              <a:t>.</a:t>
            </a:r>
            <a:endParaRPr lang="en-IN"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Data Bus</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pPr marL="0">
              <a:buNone/>
            </a:pPr>
            <a:r>
              <a:rPr lang="en-IN" sz="3100" dirty="0" smtClean="0"/>
              <a:t>In addition, there may be power distribution lines that supply power to the attached modules. The data lines provide a path for moving data among system modules. These lines, collectively, are called the </a:t>
            </a:r>
            <a:r>
              <a:rPr lang="en-IN" sz="3100" b="1" dirty="0" smtClean="0"/>
              <a:t>data bus</a:t>
            </a:r>
            <a:r>
              <a:rPr lang="en-IN" sz="3100" dirty="0" smtClean="0"/>
              <a:t>. The data bus may consist of 32, 64, 128, or even more separate lines, the number of lines being referred to as the width of the data bus. Because each line can carry only 1 bit at a time, the number of lines determines how many bits can be transferred at a time. The width of the data bus is a key factor in determining overall system performance.</a:t>
            </a:r>
          </a:p>
          <a:p>
            <a:pPr marL="0">
              <a:buNone/>
            </a:pPr>
            <a:r>
              <a:rPr lang="en-IN" sz="3100" dirty="0" smtClean="0"/>
              <a:t>For example, if the data bus is 32 bits wide and each instruction is 64 bits long, then the processor must access the</a:t>
            </a:r>
            <a:br>
              <a:rPr lang="en-IN" sz="3100" dirty="0" smtClean="0"/>
            </a:br>
            <a:r>
              <a:rPr lang="en-IN" sz="3100" dirty="0" smtClean="0"/>
              <a:t>memory module twice during each instruction cycle.</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Address Bus</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a:buNone/>
            </a:pPr>
            <a:r>
              <a:rPr lang="en-IN" dirty="0" smtClean="0"/>
              <a:t>The</a:t>
            </a:r>
            <a:r>
              <a:rPr lang="en-IN" b="1" dirty="0" smtClean="0"/>
              <a:t> address lines</a:t>
            </a:r>
            <a:r>
              <a:rPr lang="en-IN" dirty="0" smtClean="0"/>
              <a:t> are used to designate the source or destination of the data on the data bus. For example, if the processor wishes to read a word (8, 16, or 32 bits) of data from memory, it puts the address of the desired word on the address lines. Clearly, the width of the address bus determines the maximum possible memory</a:t>
            </a:r>
          </a:p>
          <a:p>
            <a:pPr marL="0">
              <a:buNone/>
            </a:pPr>
            <a:r>
              <a:rPr lang="en-IN" dirty="0" smtClean="0"/>
              <a:t>capacity of the system. Furthermore, the address lines are generally also used to address I/O ports. Typically, the higher-order bits are used to select a particular module on the bus, and the lower-order bits select a memory location or I/O port within the module. For example, on an 8-bit address bus, address 01111111 and below might reference locations in a memory module (module 0) with 128 words of memory, and address 10000000 and above refer to devices attached to an I/O module (module 1).</a:t>
            </a: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Control Bus</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55000" lnSpcReduction="20000"/>
          </a:bodyPr>
          <a:lstStyle/>
          <a:p>
            <a:pPr marL="0">
              <a:buNone/>
            </a:pPr>
            <a:r>
              <a:rPr lang="en-IN" dirty="0" smtClean="0"/>
              <a:t>The</a:t>
            </a:r>
            <a:r>
              <a:rPr lang="en-IN" b="1" dirty="0" smtClean="0"/>
              <a:t> control lines</a:t>
            </a:r>
            <a:r>
              <a:rPr lang="en-IN" dirty="0" smtClean="0"/>
              <a:t> are used to control the access to and the use of the data and address lines. Because the data and address lines are shared by all components, there must be a means of controlling their use. Control signals transmit both command and timing information among system modules. Timing signals indicate the validity of data and address information. Command signals specify operations to be performed.</a:t>
            </a:r>
          </a:p>
          <a:p>
            <a:pPr marL="0">
              <a:buNone/>
            </a:pPr>
            <a:r>
              <a:rPr lang="en-IN" dirty="0" smtClean="0"/>
              <a:t>Typical control lines include:</a:t>
            </a:r>
          </a:p>
          <a:p>
            <a:pPr marL="0">
              <a:buNone/>
            </a:pPr>
            <a:r>
              <a:rPr lang="en-IN" dirty="0" smtClean="0"/>
              <a:t>• Memory write: Causes data on the bus to be written into the addressed location.</a:t>
            </a:r>
            <a:br>
              <a:rPr lang="en-IN" dirty="0" smtClean="0"/>
            </a:br>
            <a:r>
              <a:rPr lang="en-IN" dirty="0" smtClean="0"/>
              <a:t>• Memory read: Causes data from the addressed location to be placed on the bus.</a:t>
            </a:r>
            <a:br>
              <a:rPr lang="en-IN" dirty="0" smtClean="0"/>
            </a:br>
            <a:r>
              <a:rPr lang="en-IN" dirty="0" smtClean="0"/>
              <a:t>• I/O write: Causes data on the bus to be output to the addressed I/O port.</a:t>
            </a:r>
            <a:br>
              <a:rPr lang="en-IN" dirty="0" smtClean="0"/>
            </a:br>
            <a:r>
              <a:rPr lang="en-IN" dirty="0" smtClean="0"/>
              <a:t>• I/O read: Causes data from the addressed I/O port to be placed on the bus.</a:t>
            </a:r>
            <a:br>
              <a:rPr lang="en-IN" dirty="0" smtClean="0"/>
            </a:br>
            <a:r>
              <a:rPr lang="en-IN" dirty="0" smtClean="0"/>
              <a:t>• Transfer ACK: Indicates that data have been accepted from or placed on the bus.</a:t>
            </a:r>
            <a:br>
              <a:rPr lang="en-IN" dirty="0" smtClean="0"/>
            </a:br>
            <a:r>
              <a:rPr lang="en-IN" dirty="0" smtClean="0"/>
              <a:t>• Bus request: Indicates that a module needs to gain control of the bus.</a:t>
            </a:r>
            <a:br>
              <a:rPr lang="en-IN" dirty="0" smtClean="0"/>
            </a:br>
            <a:r>
              <a:rPr lang="en-IN" dirty="0" smtClean="0"/>
              <a:t>• Bus grant: Indicates that a requesting module has been granted control of the bus</a:t>
            </a:r>
            <a:br>
              <a:rPr lang="en-IN" dirty="0" smtClean="0"/>
            </a:br>
            <a:r>
              <a:rPr lang="en-IN" dirty="0" smtClean="0"/>
              <a:t>• Interrupt request: Indicates that an interrupt is pending</a:t>
            </a:r>
            <a:br>
              <a:rPr lang="en-IN" dirty="0" smtClean="0"/>
            </a:br>
            <a:r>
              <a:rPr lang="en-IN" dirty="0" smtClean="0"/>
              <a:t>• Interrupt ACK: Acknowledges that the pending interrupt has been recognized</a:t>
            </a:r>
            <a:br>
              <a:rPr lang="en-IN" dirty="0" smtClean="0"/>
            </a:br>
            <a:r>
              <a:rPr lang="en-IN" dirty="0" smtClean="0"/>
              <a:t>• Clock: Is used to synchronize operations</a:t>
            </a:r>
            <a:br>
              <a:rPr lang="en-IN" dirty="0" smtClean="0"/>
            </a:br>
            <a:r>
              <a:rPr lang="en-IN" dirty="0" smtClean="0"/>
              <a:t>• Reset: Initializes all modules</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  </a:t>
            </a:r>
            <a:endParaRPr lang="en-IN" dirty="0"/>
          </a:p>
        </p:txBody>
      </p:sp>
      <p:sp>
        <p:nvSpPr>
          <p:cNvPr id="3" name="Subtitle 2"/>
          <p:cNvSpPr>
            <a:spLocks noGrp="1"/>
          </p:cNvSpPr>
          <p:nvPr>
            <p:ph type="subTitle" idx="1"/>
          </p:nvPr>
        </p:nvSpPr>
        <p:spPr>
          <a:xfrm>
            <a:off x="1214414" y="2071678"/>
            <a:ext cx="6400800" cy="1752600"/>
          </a:xfrm>
        </p:spPr>
        <p:txBody>
          <a:bodyPr>
            <a:normAutofit/>
          </a:bodyPr>
          <a:lstStyle/>
          <a:p>
            <a:r>
              <a:rPr lang="en-IN" sz="5400" b="1" dirty="0" smtClean="0">
                <a:solidFill>
                  <a:schemeClr val="tx1"/>
                </a:solidFill>
                <a:effectLst>
                  <a:outerShdw blurRad="38100" dist="38100" dir="2700000" algn="tl">
                    <a:srgbClr val="000000">
                      <a:alpha val="43137"/>
                    </a:srgbClr>
                  </a:outerShdw>
                </a:effectLst>
              </a:rPr>
              <a:t>UNIT 1</a:t>
            </a:r>
            <a:endParaRPr lang="en-IN" sz="5400" b="1" dirty="0">
              <a:solidFill>
                <a:schemeClr val="tx1"/>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Basic operation in Bus</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a:buNone/>
            </a:pPr>
            <a:r>
              <a:rPr lang="en-IN" dirty="0" smtClean="0"/>
              <a:t>The operation of the bus is as follows. If one module wishes to send data to another, it must do two things:</a:t>
            </a:r>
          </a:p>
          <a:p>
            <a:pPr marL="0">
              <a:buNone/>
            </a:pPr>
            <a:r>
              <a:rPr lang="en-IN" dirty="0" smtClean="0"/>
              <a:t>	(1) obtain the use of the bus, and  </a:t>
            </a:r>
          </a:p>
          <a:p>
            <a:pPr marL="0">
              <a:buNone/>
            </a:pPr>
            <a:r>
              <a:rPr lang="en-IN" dirty="0" smtClean="0"/>
              <a:t>	(2) transfer data via the bus.</a:t>
            </a:r>
          </a:p>
          <a:p>
            <a:pPr marL="0">
              <a:buNone/>
            </a:pPr>
            <a:r>
              <a:rPr lang="en-IN" dirty="0" smtClean="0"/>
              <a:t>If one module wishes to request data from another module, it must</a:t>
            </a:r>
          </a:p>
          <a:p>
            <a:pPr marL="0">
              <a:buNone/>
            </a:pPr>
            <a:r>
              <a:rPr lang="en-IN" dirty="0" smtClean="0"/>
              <a:t>	(1)obtain the use of the bus, and</a:t>
            </a:r>
          </a:p>
          <a:p>
            <a:pPr marL="0">
              <a:buNone/>
            </a:pPr>
            <a:r>
              <a:rPr lang="en-IN" dirty="0" smtClean="0"/>
              <a:t>	(2) transfer a request to the other module over   	the appropriate control and address lines. It must then wait for 	that second module to send the data.</a:t>
            </a:r>
            <a:br>
              <a:rPr lang="en-IN" dirty="0" smtClean="0"/>
            </a:br>
            <a:r>
              <a:rPr lang="en-IN" dirty="0" smtClean="0"/>
              <a:t>Physically, the system bus is actually a number of parallel electrical conductors. In the classic bus arrangement, these conductors are metal lines etched in a card or board (printed circuit board). The bus extends across all of the system</a:t>
            </a:r>
            <a:br>
              <a:rPr lang="en-IN" dirty="0" smtClean="0"/>
            </a:br>
            <a:r>
              <a:rPr lang="en-IN" dirty="0" smtClean="0"/>
              <a:t>components, each of which taps into some or all of the bus lines.</a:t>
            </a:r>
            <a:br>
              <a:rPr lang="en-IN" dirty="0" smtClean="0"/>
            </a:b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Footer Placeholder 4"/>
          <p:cNvSpPr>
            <a:spLocks noGrp="1"/>
          </p:cNvSpPr>
          <p:nvPr>
            <p:ph type="ftr" sz="quarter" idx="11"/>
          </p:nvPr>
        </p:nvSpPr>
        <p:spPr>
          <a:noFill/>
        </p:spPr>
        <p:txBody>
          <a:bodyPr/>
          <a:lstStyle/>
          <a:p>
            <a:r>
              <a:rPr lang="en-US"/>
              <a:t>  </a:t>
            </a:r>
          </a:p>
        </p:txBody>
      </p:sp>
      <p:sp>
        <p:nvSpPr>
          <p:cNvPr id="2051" name="Subtitle 5"/>
          <p:cNvSpPr>
            <a:spLocks noGrp="1"/>
          </p:cNvSpPr>
          <p:nvPr>
            <p:ph type="subTitle" idx="1"/>
          </p:nvPr>
        </p:nvSpPr>
        <p:spPr/>
        <p:txBody>
          <a:bodyPr/>
          <a:lstStyle/>
          <a:p>
            <a:pPr eaLnBrk="1" hangingPunct="1"/>
            <a:endParaRPr lang="en-IN" smtClean="0"/>
          </a:p>
        </p:txBody>
      </p:sp>
      <p:sp>
        <p:nvSpPr>
          <p:cNvPr id="7" name="Title 6"/>
          <p:cNvSpPr>
            <a:spLocks noGrp="1"/>
          </p:cNvSpPr>
          <p:nvPr>
            <p:ph type="ctrTitle"/>
          </p:nvPr>
        </p:nvSpPr>
        <p:spPr/>
        <p:txBody>
          <a:bodyPr/>
          <a:lstStyle/>
          <a:p>
            <a:pPr eaLnBrk="1" hangingPunct="1">
              <a:defRPr/>
            </a:pPr>
            <a:r>
              <a:rPr lang="en-IN" b="1" dirty="0" smtClean="0">
                <a:solidFill>
                  <a:schemeClr val="tx1"/>
                </a:solidFill>
                <a:effectLst>
                  <a:outerShdw blurRad="38100" dist="38100" dir="2700000" algn="tl">
                    <a:srgbClr val="000000">
                      <a:alpha val="43137"/>
                    </a:srgbClr>
                  </a:outerShdw>
                </a:effectLst>
              </a:rPr>
              <a:t>UNIT 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ooter Placeholder 4"/>
          <p:cNvSpPr>
            <a:spLocks noGrp="1"/>
          </p:cNvSpPr>
          <p:nvPr>
            <p:ph type="ftr" sz="quarter" idx="11"/>
          </p:nvPr>
        </p:nvSpPr>
        <p:spPr>
          <a:noFill/>
        </p:spPr>
        <p:txBody>
          <a:bodyPr/>
          <a:lstStyle/>
          <a:p>
            <a:r>
              <a:rPr lang="en-US"/>
              <a:t>  </a:t>
            </a:r>
          </a:p>
        </p:txBody>
      </p:sp>
      <p:sp>
        <p:nvSpPr>
          <p:cNvPr id="3075" name="Rectangle 2"/>
          <p:cNvSpPr>
            <a:spLocks noGrp="1" noChangeArrowheads="1"/>
          </p:cNvSpPr>
          <p:nvPr>
            <p:ph type="title"/>
          </p:nvPr>
        </p:nvSpPr>
        <p:spPr/>
        <p:txBody>
          <a:bodyPr/>
          <a:lstStyle/>
          <a:p>
            <a:pPr eaLnBrk="1" hangingPunct="1"/>
            <a:r>
              <a:rPr lang="en-US" smtClean="0">
                <a:solidFill>
                  <a:schemeClr val="tx1"/>
                </a:solidFill>
              </a:rPr>
              <a:t>Central Processing Unit</a:t>
            </a:r>
          </a:p>
        </p:txBody>
      </p:sp>
      <p:sp>
        <p:nvSpPr>
          <p:cNvPr id="3076" name="Rectangle 3"/>
          <p:cNvSpPr>
            <a:spLocks noGrp="1" noChangeArrowheads="1"/>
          </p:cNvSpPr>
          <p:nvPr>
            <p:ph type="body" idx="1"/>
          </p:nvPr>
        </p:nvSpPr>
        <p:spPr>
          <a:xfrm>
            <a:off x="0" y="5535613"/>
            <a:ext cx="9144000" cy="1017587"/>
          </a:xfrm>
        </p:spPr>
        <p:txBody>
          <a:bodyPr>
            <a:normAutofit lnSpcReduction="10000"/>
          </a:bodyPr>
          <a:lstStyle/>
          <a:p>
            <a:pPr algn="ctr" eaLnBrk="1" hangingPunct="1">
              <a:buFontTx/>
              <a:buNone/>
            </a:pPr>
            <a:r>
              <a:rPr lang="en-US" smtClean="0"/>
              <a:t>The organization of a simple computer with </a:t>
            </a:r>
            <a:br>
              <a:rPr lang="en-US" smtClean="0"/>
            </a:br>
            <a:r>
              <a:rPr lang="en-US" smtClean="0"/>
              <a:t>one CPU and two I/O devices</a:t>
            </a:r>
          </a:p>
        </p:txBody>
      </p:sp>
      <p:pic>
        <p:nvPicPr>
          <p:cNvPr id="3077" name="Picture 4" descr="2-01"/>
          <p:cNvPicPr>
            <a:picLocks noChangeAspect="1" noChangeArrowheads="1"/>
          </p:cNvPicPr>
          <p:nvPr/>
        </p:nvPicPr>
        <p:blipFill>
          <a:blip r:embed="rId2"/>
          <a:srcRect/>
          <a:stretch>
            <a:fillRect/>
          </a:stretch>
        </p:blipFill>
        <p:spPr bwMode="auto">
          <a:xfrm>
            <a:off x="1379538" y="1203325"/>
            <a:ext cx="6527800" cy="4090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noFill/>
        </p:spPr>
        <p:txBody>
          <a:bodyPr/>
          <a:lstStyle/>
          <a:p>
            <a:r>
              <a:rPr lang="en-US"/>
              <a:t>  </a:t>
            </a:r>
          </a:p>
        </p:txBody>
      </p:sp>
      <p:sp>
        <p:nvSpPr>
          <p:cNvPr id="4099" name="Rectangle 2"/>
          <p:cNvSpPr>
            <a:spLocks noGrp="1" noChangeArrowheads="1"/>
          </p:cNvSpPr>
          <p:nvPr>
            <p:ph type="title"/>
          </p:nvPr>
        </p:nvSpPr>
        <p:spPr/>
        <p:txBody>
          <a:bodyPr/>
          <a:lstStyle/>
          <a:p>
            <a:pPr eaLnBrk="1" hangingPunct="1"/>
            <a:r>
              <a:rPr lang="en-US" smtClean="0">
                <a:solidFill>
                  <a:schemeClr val="tx1"/>
                </a:solidFill>
              </a:rPr>
              <a:t>CPU Organization</a:t>
            </a:r>
          </a:p>
        </p:txBody>
      </p:sp>
      <p:sp>
        <p:nvSpPr>
          <p:cNvPr id="4100" name="Rectangle 3"/>
          <p:cNvSpPr>
            <a:spLocks noGrp="1" noChangeArrowheads="1"/>
          </p:cNvSpPr>
          <p:nvPr>
            <p:ph type="body" idx="1"/>
          </p:nvPr>
        </p:nvSpPr>
        <p:spPr/>
        <p:txBody>
          <a:bodyPr/>
          <a:lstStyle/>
          <a:p>
            <a:pPr algn="ctr" eaLnBrk="1" hangingPunct="1">
              <a:buFontTx/>
              <a:buNone/>
            </a:pPr>
            <a:r>
              <a:rPr lang="en-US" smtClean="0"/>
              <a:t>The data path of a typical Von Neumann machine.</a:t>
            </a:r>
          </a:p>
        </p:txBody>
      </p:sp>
      <p:pic>
        <p:nvPicPr>
          <p:cNvPr id="4101" name="Picture 4" descr="2-02"/>
          <p:cNvPicPr>
            <a:picLocks noChangeAspect="1" noChangeArrowheads="1"/>
          </p:cNvPicPr>
          <p:nvPr/>
        </p:nvPicPr>
        <p:blipFill>
          <a:blip r:embed="rId2"/>
          <a:srcRect/>
          <a:stretch>
            <a:fillRect/>
          </a:stretch>
        </p:blipFill>
        <p:spPr bwMode="auto">
          <a:xfrm>
            <a:off x="2941638" y="1223963"/>
            <a:ext cx="4203700" cy="4078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a:spLocks noGrp="1"/>
          </p:cNvSpPr>
          <p:nvPr>
            <p:ph type="ftr" sz="quarter" idx="11"/>
          </p:nvPr>
        </p:nvSpPr>
        <p:spPr>
          <a:noFill/>
        </p:spPr>
        <p:txBody>
          <a:bodyPr/>
          <a:lstStyle/>
          <a:p>
            <a:r>
              <a:rPr lang="en-US"/>
              <a:t>  </a:t>
            </a:r>
          </a:p>
        </p:txBody>
      </p:sp>
      <p:sp>
        <p:nvSpPr>
          <p:cNvPr id="5123" name="Rectangle 2"/>
          <p:cNvSpPr>
            <a:spLocks noGrp="1" noChangeArrowheads="1"/>
          </p:cNvSpPr>
          <p:nvPr>
            <p:ph type="title"/>
          </p:nvPr>
        </p:nvSpPr>
        <p:spPr/>
        <p:txBody>
          <a:bodyPr/>
          <a:lstStyle/>
          <a:p>
            <a:pPr eaLnBrk="1" hangingPunct="1"/>
            <a:r>
              <a:rPr lang="en-US" smtClean="0">
                <a:solidFill>
                  <a:schemeClr val="tx1"/>
                </a:solidFill>
              </a:rPr>
              <a:t>Instruction Execution Steps</a:t>
            </a:r>
          </a:p>
        </p:txBody>
      </p:sp>
      <p:sp>
        <p:nvSpPr>
          <p:cNvPr id="5124" name="Rectangle 3"/>
          <p:cNvSpPr>
            <a:spLocks noGrp="1" noChangeArrowheads="1"/>
          </p:cNvSpPr>
          <p:nvPr>
            <p:ph type="body" idx="1"/>
          </p:nvPr>
        </p:nvSpPr>
        <p:spPr>
          <a:xfrm>
            <a:off x="555625" y="1430338"/>
            <a:ext cx="8258175" cy="5122862"/>
          </a:xfrm>
        </p:spPr>
        <p:txBody>
          <a:bodyPr>
            <a:normAutofit fontScale="92500"/>
          </a:bodyPr>
          <a:lstStyle/>
          <a:p>
            <a:pPr eaLnBrk="1" hangingPunct="1">
              <a:buFontTx/>
              <a:buAutoNum type="arabicPeriod"/>
            </a:pPr>
            <a:r>
              <a:rPr lang="en-US" smtClean="0"/>
              <a:t>Fetch next instruction from memory into instr. register</a:t>
            </a:r>
          </a:p>
          <a:p>
            <a:pPr eaLnBrk="1" hangingPunct="1">
              <a:buFontTx/>
              <a:buAutoNum type="arabicPeriod"/>
            </a:pPr>
            <a:r>
              <a:rPr lang="en-US" smtClean="0"/>
              <a:t>Change program counter to point to next instruction</a:t>
            </a:r>
          </a:p>
          <a:p>
            <a:pPr eaLnBrk="1" hangingPunct="1">
              <a:buFontTx/>
              <a:buAutoNum type="arabicPeriod"/>
            </a:pPr>
            <a:r>
              <a:rPr lang="en-US" smtClean="0"/>
              <a:t>Determine type of instruction just fetched</a:t>
            </a:r>
          </a:p>
          <a:p>
            <a:pPr eaLnBrk="1" hangingPunct="1">
              <a:buFontTx/>
              <a:buAutoNum type="arabicPeriod"/>
            </a:pPr>
            <a:r>
              <a:rPr lang="en-US" smtClean="0"/>
              <a:t>If instructions uses word in memory, determine where Fetch word, if needed, into CPU register</a:t>
            </a:r>
          </a:p>
          <a:p>
            <a:pPr eaLnBrk="1" hangingPunct="1">
              <a:buFontTx/>
              <a:buAutoNum type="arabicPeriod"/>
            </a:pPr>
            <a:r>
              <a:rPr lang="en-US" smtClean="0"/>
              <a:t>Execute the instruction</a:t>
            </a:r>
          </a:p>
          <a:p>
            <a:pPr eaLnBrk="1" hangingPunct="1">
              <a:buFontTx/>
              <a:buAutoNum type="arabicPeriod"/>
            </a:pPr>
            <a:r>
              <a:rPr lang="en-US" smtClean="0"/>
              <a:t>Go to step 1 to begin executing following instruction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p>
            <a:r>
              <a:rPr lang="en-US"/>
              <a:t>  </a:t>
            </a:r>
          </a:p>
        </p:txBody>
      </p:sp>
      <p:sp>
        <p:nvSpPr>
          <p:cNvPr id="6147" name="Rectangle 2"/>
          <p:cNvSpPr>
            <a:spLocks noGrp="1" noChangeArrowheads="1"/>
          </p:cNvSpPr>
          <p:nvPr>
            <p:ph type="title"/>
          </p:nvPr>
        </p:nvSpPr>
        <p:spPr/>
        <p:txBody>
          <a:bodyPr/>
          <a:lstStyle/>
          <a:p>
            <a:pPr eaLnBrk="1" hangingPunct="1"/>
            <a:r>
              <a:rPr lang="en-US" smtClean="0">
                <a:solidFill>
                  <a:schemeClr val="tx1"/>
                </a:solidFill>
              </a:rPr>
              <a:t>Interpreter (1)</a:t>
            </a:r>
          </a:p>
        </p:txBody>
      </p:sp>
      <p:sp>
        <p:nvSpPr>
          <p:cNvPr id="6148" name="Rectangle 3"/>
          <p:cNvSpPr>
            <a:spLocks noGrp="1" noChangeArrowheads="1"/>
          </p:cNvSpPr>
          <p:nvPr>
            <p:ph type="body" idx="1"/>
          </p:nvPr>
        </p:nvSpPr>
        <p:spPr>
          <a:xfrm>
            <a:off x="201613" y="5730875"/>
            <a:ext cx="8942387" cy="822325"/>
          </a:xfrm>
        </p:spPr>
        <p:txBody>
          <a:bodyPr>
            <a:normAutofit fontScale="92500"/>
          </a:bodyPr>
          <a:lstStyle/>
          <a:p>
            <a:pPr algn="ctr" eaLnBrk="1" hangingPunct="1">
              <a:buFontTx/>
              <a:buNone/>
            </a:pPr>
            <a:r>
              <a:rPr lang="en-US" smtClean="0"/>
              <a:t>An interpreter for a simple computer (written in Java).</a:t>
            </a:r>
          </a:p>
        </p:txBody>
      </p:sp>
      <p:pic>
        <p:nvPicPr>
          <p:cNvPr id="6149" name="Picture 7"/>
          <p:cNvPicPr>
            <a:picLocks noChangeAspect="1" noChangeArrowheads="1"/>
          </p:cNvPicPr>
          <p:nvPr/>
        </p:nvPicPr>
        <p:blipFill>
          <a:blip r:embed="rId2"/>
          <a:srcRect/>
          <a:stretch>
            <a:fillRect/>
          </a:stretch>
        </p:blipFill>
        <p:spPr bwMode="auto">
          <a:xfrm>
            <a:off x="277813" y="1389063"/>
            <a:ext cx="8542337" cy="4057650"/>
          </a:xfrm>
          <a:prstGeom prst="rect">
            <a:avLst/>
          </a:prstGeom>
          <a:noFill/>
          <a:ln w="9525">
            <a:noFill/>
            <a:miter lim="800000"/>
            <a:headEnd/>
            <a:tailEnd/>
          </a:ln>
        </p:spPr>
      </p:pic>
      <p:sp>
        <p:nvSpPr>
          <p:cNvPr id="6150" name="Text Box 8"/>
          <p:cNvSpPr txBox="1">
            <a:spLocks noChangeArrowheads="1"/>
          </p:cNvSpPr>
          <p:nvPr/>
        </p:nvSpPr>
        <p:spPr bwMode="auto">
          <a:xfrm>
            <a:off x="2659063" y="5218113"/>
            <a:ext cx="1646237" cy="396875"/>
          </a:xfrm>
          <a:prstGeom prst="rect">
            <a:avLst/>
          </a:prstGeom>
          <a:noFill/>
          <a:ln w="9525">
            <a:noFill/>
            <a:miter lim="800000"/>
            <a:headEnd/>
            <a:tailEnd/>
          </a:ln>
        </p:spPr>
        <p:txBody>
          <a:bodyPr>
            <a:spAutoFit/>
          </a:bodyPr>
          <a:lstStyle/>
          <a:p>
            <a:pPr>
              <a:spcBef>
                <a:spcPct val="50000"/>
              </a:spcBef>
            </a:pPr>
            <a:r>
              <a:rPr lang="en-US" sz="2000" b="1">
                <a:latin typeface="Times New Roman" pitchFamily="18" charset="0"/>
              </a:rPr>
              <a:t>. .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p>
            <a:r>
              <a:rPr lang="en-US"/>
              <a:t>  </a:t>
            </a:r>
          </a:p>
        </p:txBody>
      </p:sp>
      <p:sp>
        <p:nvSpPr>
          <p:cNvPr id="7171" name="Rectangle 2"/>
          <p:cNvSpPr>
            <a:spLocks noGrp="1" noChangeArrowheads="1"/>
          </p:cNvSpPr>
          <p:nvPr>
            <p:ph type="title"/>
          </p:nvPr>
        </p:nvSpPr>
        <p:spPr/>
        <p:txBody>
          <a:bodyPr/>
          <a:lstStyle/>
          <a:p>
            <a:pPr eaLnBrk="1" hangingPunct="1"/>
            <a:r>
              <a:rPr lang="en-US" smtClean="0">
                <a:solidFill>
                  <a:schemeClr val="tx1"/>
                </a:solidFill>
              </a:rPr>
              <a:t>Interpreter (2)</a:t>
            </a:r>
          </a:p>
        </p:txBody>
      </p:sp>
      <p:sp>
        <p:nvSpPr>
          <p:cNvPr id="7172" name="Rectangle 3"/>
          <p:cNvSpPr>
            <a:spLocks noGrp="1" noChangeArrowheads="1"/>
          </p:cNvSpPr>
          <p:nvPr>
            <p:ph type="body" idx="1"/>
          </p:nvPr>
        </p:nvSpPr>
        <p:spPr>
          <a:xfrm>
            <a:off x="201613" y="5730875"/>
            <a:ext cx="8942387" cy="822325"/>
          </a:xfrm>
        </p:spPr>
        <p:txBody>
          <a:bodyPr>
            <a:normAutofit fontScale="92500"/>
          </a:bodyPr>
          <a:lstStyle/>
          <a:p>
            <a:pPr algn="ctr" eaLnBrk="1" hangingPunct="1">
              <a:buFontTx/>
              <a:buNone/>
            </a:pPr>
            <a:r>
              <a:rPr lang="en-US" smtClean="0"/>
              <a:t>An interpreter for a simple computer (written in Java).</a:t>
            </a:r>
          </a:p>
        </p:txBody>
      </p:sp>
      <p:pic>
        <p:nvPicPr>
          <p:cNvPr id="7173" name="Picture 5"/>
          <p:cNvPicPr>
            <a:picLocks noChangeAspect="1" noChangeArrowheads="1"/>
          </p:cNvPicPr>
          <p:nvPr/>
        </p:nvPicPr>
        <p:blipFill>
          <a:blip r:embed="rId2"/>
          <a:srcRect/>
          <a:stretch>
            <a:fillRect/>
          </a:stretch>
        </p:blipFill>
        <p:spPr bwMode="auto">
          <a:xfrm>
            <a:off x="560388" y="1160463"/>
            <a:ext cx="7977187"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p>
            <a:r>
              <a:rPr lang="en-US"/>
              <a:t>  </a:t>
            </a:r>
          </a:p>
        </p:txBody>
      </p:sp>
      <p:sp>
        <p:nvSpPr>
          <p:cNvPr id="8195" name="Rectangle 2"/>
          <p:cNvSpPr>
            <a:spLocks noGrp="1" noChangeArrowheads="1"/>
          </p:cNvSpPr>
          <p:nvPr>
            <p:ph type="title"/>
          </p:nvPr>
        </p:nvSpPr>
        <p:spPr/>
        <p:txBody>
          <a:bodyPr/>
          <a:lstStyle/>
          <a:p>
            <a:pPr eaLnBrk="1" hangingPunct="1"/>
            <a:r>
              <a:rPr lang="en-US" sz="3200" smtClean="0">
                <a:solidFill>
                  <a:schemeClr val="tx1"/>
                </a:solidFill>
              </a:rPr>
              <a:t>Design Principles for Modern Computers</a:t>
            </a:r>
          </a:p>
        </p:txBody>
      </p:sp>
      <p:sp>
        <p:nvSpPr>
          <p:cNvPr id="8196" name="Rectangle 3"/>
          <p:cNvSpPr>
            <a:spLocks noGrp="1" noChangeArrowheads="1"/>
          </p:cNvSpPr>
          <p:nvPr>
            <p:ph type="body" idx="1"/>
          </p:nvPr>
        </p:nvSpPr>
        <p:spPr>
          <a:xfrm>
            <a:off x="457200" y="1744663"/>
            <a:ext cx="8428038" cy="4808537"/>
          </a:xfrm>
        </p:spPr>
        <p:txBody>
          <a:bodyPr/>
          <a:lstStyle/>
          <a:p>
            <a:pPr eaLnBrk="1" hangingPunct="1">
              <a:buFontTx/>
              <a:buChar char="•"/>
            </a:pPr>
            <a:r>
              <a:rPr lang="en-US" smtClean="0"/>
              <a:t>All instructions directly executed by hardware</a:t>
            </a:r>
          </a:p>
          <a:p>
            <a:pPr eaLnBrk="1" hangingPunct="1">
              <a:buFontTx/>
              <a:buChar char="•"/>
            </a:pPr>
            <a:r>
              <a:rPr lang="en-US" smtClean="0"/>
              <a:t>Maximize rate at which instructions are issued</a:t>
            </a:r>
          </a:p>
          <a:p>
            <a:pPr eaLnBrk="1" hangingPunct="1">
              <a:buFontTx/>
              <a:buChar char="•"/>
            </a:pPr>
            <a:r>
              <a:rPr lang="en-US" smtClean="0"/>
              <a:t>Instructions should be easy to decode</a:t>
            </a:r>
          </a:p>
          <a:p>
            <a:pPr eaLnBrk="1" hangingPunct="1">
              <a:buFontTx/>
              <a:buChar char="•"/>
            </a:pPr>
            <a:r>
              <a:rPr lang="en-US" smtClean="0"/>
              <a:t>Only loads, stores should reference memory</a:t>
            </a:r>
          </a:p>
          <a:p>
            <a:pPr eaLnBrk="1" hangingPunct="1">
              <a:buFontTx/>
              <a:buChar char="•"/>
            </a:pPr>
            <a:r>
              <a:rPr lang="en-US" smtClean="0"/>
              <a:t>Provide plenty of registers</a:t>
            </a:r>
            <a:endParaRPr lang="en-US" sz="320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p>
            <a:r>
              <a:rPr lang="en-US"/>
              <a:t>  </a:t>
            </a:r>
          </a:p>
        </p:txBody>
      </p:sp>
      <p:sp>
        <p:nvSpPr>
          <p:cNvPr id="9219" name="Rectangle 2"/>
          <p:cNvSpPr>
            <a:spLocks noGrp="1" noChangeArrowheads="1"/>
          </p:cNvSpPr>
          <p:nvPr>
            <p:ph type="title"/>
          </p:nvPr>
        </p:nvSpPr>
        <p:spPr/>
        <p:txBody>
          <a:bodyPr/>
          <a:lstStyle/>
          <a:p>
            <a:pPr eaLnBrk="1" hangingPunct="1"/>
            <a:r>
              <a:rPr lang="en-US" smtClean="0">
                <a:solidFill>
                  <a:schemeClr val="tx1"/>
                </a:solidFill>
              </a:rPr>
              <a:t>Instruction-Level Parallelism</a:t>
            </a:r>
          </a:p>
        </p:txBody>
      </p:sp>
      <p:sp>
        <p:nvSpPr>
          <p:cNvPr id="9220" name="Rectangle 3"/>
          <p:cNvSpPr>
            <a:spLocks noGrp="1" noChangeArrowheads="1"/>
          </p:cNvSpPr>
          <p:nvPr>
            <p:ph type="body" idx="1"/>
          </p:nvPr>
        </p:nvSpPr>
        <p:spPr>
          <a:xfrm>
            <a:off x="407988" y="5194300"/>
            <a:ext cx="8736012" cy="1358900"/>
          </a:xfrm>
        </p:spPr>
        <p:txBody>
          <a:bodyPr>
            <a:normAutofit fontScale="92500" lnSpcReduction="20000"/>
          </a:bodyPr>
          <a:lstStyle/>
          <a:p>
            <a:pPr eaLnBrk="1" hangingPunct="1"/>
            <a:r>
              <a:rPr lang="en-US" smtClean="0"/>
              <a:t>A five-stage pipeline</a:t>
            </a:r>
          </a:p>
          <a:p>
            <a:pPr eaLnBrk="1" hangingPunct="1"/>
            <a:r>
              <a:rPr lang="en-US" smtClean="0"/>
              <a:t>The state of each stage as a function of time. Nine clock cycles are illustrated</a:t>
            </a:r>
          </a:p>
        </p:txBody>
      </p:sp>
      <p:pic>
        <p:nvPicPr>
          <p:cNvPr id="9221" name="Picture 4" descr="2-04"/>
          <p:cNvPicPr>
            <a:picLocks noChangeAspect="1" noChangeArrowheads="1"/>
          </p:cNvPicPr>
          <p:nvPr/>
        </p:nvPicPr>
        <p:blipFill>
          <a:blip r:embed="rId2"/>
          <a:srcRect/>
          <a:stretch>
            <a:fillRect/>
          </a:stretch>
        </p:blipFill>
        <p:spPr bwMode="auto">
          <a:xfrm>
            <a:off x="1254125" y="1371600"/>
            <a:ext cx="6623050" cy="37528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1"/>
          </p:nvPr>
        </p:nvSpPr>
        <p:spPr>
          <a:noFill/>
        </p:spPr>
        <p:txBody>
          <a:bodyPr/>
          <a:lstStyle/>
          <a:p>
            <a:pPr lvl="4"/>
            <a:r>
              <a:rPr lang="en-US"/>
              <a:t>  </a:t>
            </a:r>
          </a:p>
        </p:txBody>
      </p:sp>
      <p:sp>
        <p:nvSpPr>
          <p:cNvPr id="10243" name="Rectangle 2"/>
          <p:cNvSpPr>
            <a:spLocks noGrp="1" noChangeArrowheads="1"/>
          </p:cNvSpPr>
          <p:nvPr>
            <p:ph type="title"/>
          </p:nvPr>
        </p:nvSpPr>
        <p:spPr/>
        <p:txBody>
          <a:bodyPr/>
          <a:lstStyle/>
          <a:p>
            <a:pPr eaLnBrk="1" hangingPunct="1"/>
            <a:r>
              <a:rPr lang="en-US" smtClean="0">
                <a:solidFill>
                  <a:schemeClr val="tx1"/>
                </a:solidFill>
              </a:rPr>
              <a:t>Superscalar Architectures (1)</a:t>
            </a:r>
          </a:p>
        </p:txBody>
      </p:sp>
      <p:sp>
        <p:nvSpPr>
          <p:cNvPr id="10244" name="Rectangle 3"/>
          <p:cNvSpPr>
            <a:spLocks noGrp="1" noChangeArrowheads="1"/>
          </p:cNvSpPr>
          <p:nvPr>
            <p:ph type="body" idx="1"/>
          </p:nvPr>
        </p:nvSpPr>
        <p:spPr>
          <a:xfrm>
            <a:off x="0" y="5183188"/>
            <a:ext cx="9144000" cy="838200"/>
          </a:xfrm>
        </p:spPr>
        <p:txBody>
          <a:bodyPr>
            <a:normAutofit fontScale="92500" lnSpcReduction="20000"/>
          </a:bodyPr>
          <a:lstStyle/>
          <a:p>
            <a:pPr algn="ctr" eaLnBrk="1" hangingPunct="1">
              <a:buFontTx/>
              <a:buNone/>
            </a:pPr>
            <a:r>
              <a:rPr lang="en-US" smtClean="0"/>
              <a:t>Dual five-stage pipelines with a common instruction fetch unit.</a:t>
            </a:r>
          </a:p>
        </p:txBody>
      </p:sp>
      <p:pic>
        <p:nvPicPr>
          <p:cNvPr id="10245" name="Picture 4" descr="2-05"/>
          <p:cNvPicPr>
            <a:picLocks noChangeAspect="1" noChangeArrowheads="1"/>
          </p:cNvPicPr>
          <p:nvPr/>
        </p:nvPicPr>
        <p:blipFill>
          <a:blip r:embed="rId2"/>
          <a:srcRect/>
          <a:stretch>
            <a:fillRect/>
          </a:stretch>
        </p:blipFill>
        <p:spPr bwMode="auto">
          <a:xfrm>
            <a:off x="879475" y="2106613"/>
            <a:ext cx="7618413" cy="203993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INTRODUCTION TO COMPUTER ORGANISATION AND ARCHITECTURE</a:t>
            </a:r>
            <a:endParaRPr lang="en-IN" dirty="0"/>
          </a:p>
        </p:txBody>
      </p:sp>
      <p:sp>
        <p:nvSpPr>
          <p:cNvPr id="3" name="Content Placeholder 2"/>
          <p:cNvSpPr>
            <a:spLocks noGrp="1"/>
          </p:cNvSpPr>
          <p:nvPr>
            <p:ph idx="1"/>
          </p:nvPr>
        </p:nvSpPr>
        <p:spPr/>
        <p:txBody>
          <a:bodyPr>
            <a:normAutofit fontScale="85000" lnSpcReduction="20000"/>
          </a:bodyPr>
          <a:lstStyle/>
          <a:p>
            <a:r>
              <a:rPr lang="en-IN" dirty="0"/>
              <a:t>In order to achieve complete understandings of computer systems, it is always important to consider both hardware and software design of various computer components. In other words, every functionality of the computer has to be studied to increase the performance of the computer.</a:t>
            </a:r>
          </a:p>
          <a:p>
            <a:r>
              <a:rPr lang="en-IN" dirty="0"/>
              <a:t>Computer organization and architecture mainly focuses on various parts of the computer in order to reduce the execution time of the program, improve the performance of each part. Generally, we tend to think computer organization and computer architecture as same but there is slight difference.</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p>
            <a:r>
              <a:rPr lang="en-US"/>
              <a:t>  </a:t>
            </a:r>
          </a:p>
        </p:txBody>
      </p:sp>
      <p:sp>
        <p:nvSpPr>
          <p:cNvPr id="11267" name="Rectangle 2"/>
          <p:cNvSpPr>
            <a:spLocks noGrp="1" noChangeArrowheads="1"/>
          </p:cNvSpPr>
          <p:nvPr>
            <p:ph type="title"/>
          </p:nvPr>
        </p:nvSpPr>
        <p:spPr/>
        <p:txBody>
          <a:bodyPr/>
          <a:lstStyle/>
          <a:p>
            <a:pPr eaLnBrk="1" hangingPunct="1"/>
            <a:r>
              <a:rPr lang="en-US" smtClean="0">
                <a:solidFill>
                  <a:schemeClr val="tx1"/>
                </a:solidFill>
              </a:rPr>
              <a:t>Superscalar Architectures (2)</a:t>
            </a:r>
          </a:p>
        </p:txBody>
      </p:sp>
      <p:sp>
        <p:nvSpPr>
          <p:cNvPr id="11268" name="Rectangle 3"/>
          <p:cNvSpPr>
            <a:spLocks noGrp="1" noChangeArrowheads="1"/>
          </p:cNvSpPr>
          <p:nvPr>
            <p:ph type="body" idx="1"/>
          </p:nvPr>
        </p:nvSpPr>
        <p:spPr>
          <a:xfrm>
            <a:off x="0" y="5815013"/>
            <a:ext cx="9144000" cy="838200"/>
          </a:xfrm>
        </p:spPr>
        <p:txBody>
          <a:bodyPr/>
          <a:lstStyle/>
          <a:p>
            <a:pPr algn="ctr" eaLnBrk="1" hangingPunct="1">
              <a:buFontTx/>
              <a:buNone/>
            </a:pPr>
            <a:r>
              <a:rPr lang="en-US" smtClean="0"/>
              <a:t>A superscalar processor with five functional units.</a:t>
            </a:r>
          </a:p>
        </p:txBody>
      </p:sp>
      <p:pic>
        <p:nvPicPr>
          <p:cNvPr id="11269" name="Picture 4" descr="2-06"/>
          <p:cNvPicPr>
            <a:picLocks noChangeAspect="1" noChangeArrowheads="1"/>
          </p:cNvPicPr>
          <p:nvPr/>
        </p:nvPicPr>
        <p:blipFill>
          <a:blip r:embed="rId2"/>
          <a:srcRect/>
          <a:stretch>
            <a:fillRect/>
          </a:stretch>
        </p:blipFill>
        <p:spPr bwMode="auto">
          <a:xfrm>
            <a:off x="1489075" y="1346200"/>
            <a:ext cx="6423025" cy="40036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a:spLocks noGrp="1"/>
          </p:cNvSpPr>
          <p:nvPr>
            <p:ph type="ftr" sz="quarter" idx="11"/>
          </p:nvPr>
        </p:nvSpPr>
        <p:spPr>
          <a:noFill/>
        </p:spPr>
        <p:txBody>
          <a:bodyPr/>
          <a:lstStyle/>
          <a:p>
            <a:r>
              <a:rPr lang="en-US"/>
              <a:t>  </a:t>
            </a:r>
          </a:p>
        </p:txBody>
      </p:sp>
      <p:sp>
        <p:nvSpPr>
          <p:cNvPr id="12291" name="Rectangle 2"/>
          <p:cNvSpPr>
            <a:spLocks noGrp="1" noChangeArrowheads="1"/>
          </p:cNvSpPr>
          <p:nvPr>
            <p:ph type="title"/>
          </p:nvPr>
        </p:nvSpPr>
        <p:spPr/>
        <p:txBody>
          <a:bodyPr/>
          <a:lstStyle/>
          <a:p>
            <a:pPr eaLnBrk="1" hangingPunct="1"/>
            <a:r>
              <a:rPr lang="en-US" smtClean="0">
                <a:solidFill>
                  <a:schemeClr val="tx1"/>
                </a:solidFill>
              </a:rPr>
              <a:t>Processor-Level Parallelism (1)</a:t>
            </a:r>
          </a:p>
        </p:txBody>
      </p:sp>
      <p:sp>
        <p:nvSpPr>
          <p:cNvPr id="12292" name="Rectangle 3"/>
          <p:cNvSpPr>
            <a:spLocks noGrp="1" noChangeArrowheads="1"/>
          </p:cNvSpPr>
          <p:nvPr>
            <p:ph type="body" idx="1"/>
          </p:nvPr>
        </p:nvSpPr>
        <p:spPr/>
        <p:txBody>
          <a:bodyPr/>
          <a:lstStyle/>
          <a:p>
            <a:pPr algn="ctr" eaLnBrk="1" hangingPunct="1">
              <a:buFontTx/>
              <a:buNone/>
            </a:pPr>
            <a:r>
              <a:rPr lang="en-US" smtClean="0"/>
              <a:t>An array of processor of the ILLIAC IV type.</a:t>
            </a:r>
          </a:p>
        </p:txBody>
      </p:sp>
      <p:pic>
        <p:nvPicPr>
          <p:cNvPr id="12293" name="Picture 4" descr="2-07"/>
          <p:cNvPicPr>
            <a:picLocks noChangeAspect="1" noChangeArrowheads="1"/>
          </p:cNvPicPr>
          <p:nvPr/>
        </p:nvPicPr>
        <p:blipFill>
          <a:blip r:embed="rId2"/>
          <a:srcRect/>
          <a:stretch>
            <a:fillRect/>
          </a:stretch>
        </p:blipFill>
        <p:spPr bwMode="auto">
          <a:xfrm>
            <a:off x="1484313" y="1531938"/>
            <a:ext cx="6826250" cy="364331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p>
            <a:r>
              <a:rPr lang="en-US"/>
              <a:t>  </a:t>
            </a:r>
          </a:p>
        </p:txBody>
      </p:sp>
      <p:sp>
        <p:nvSpPr>
          <p:cNvPr id="13315" name="Rectangle 2"/>
          <p:cNvSpPr>
            <a:spLocks noGrp="1" noChangeArrowheads="1"/>
          </p:cNvSpPr>
          <p:nvPr>
            <p:ph type="title"/>
          </p:nvPr>
        </p:nvSpPr>
        <p:spPr/>
        <p:txBody>
          <a:bodyPr/>
          <a:lstStyle/>
          <a:p>
            <a:pPr eaLnBrk="1" hangingPunct="1"/>
            <a:r>
              <a:rPr lang="en-US" smtClean="0">
                <a:solidFill>
                  <a:schemeClr val="tx1"/>
                </a:solidFill>
              </a:rPr>
              <a:t>Processor-Level Parallelism (2)</a:t>
            </a:r>
          </a:p>
        </p:txBody>
      </p:sp>
      <p:sp>
        <p:nvSpPr>
          <p:cNvPr id="13316" name="Rectangle 3"/>
          <p:cNvSpPr>
            <a:spLocks noGrp="1" noChangeArrowheads="1"/>
          </p:cNvSpPr>
          <p:nvPr>
            <p:ph type="body" idx="1"/>
          </p:nvPr>
        </p:nvSpPr>
        <p:spPr>
          <a:xfrm>
            <a:off x="901700" y="5268913"/>
            <a:ext cx="8242300" cy="1284287"/>
          </a:xfrm>
        </p:spPr>
        <p:txBody>
          <a:bodyPr/>
          <a:lstStyle/>
          <a:p>
            <a:pPr eaLnBrk="1" hangingPunct="1"/>
            <a:r>
              <a:rPr lang="en-US" smtClean="0"/>
              <a:t>A single-bus multiprocessor.</a:t>
            </a:r>
          </a:p>
          <a:p>
            <a:pPr eaLnBrk="1" hangingPunct="1"/>
            <a:r>
              <a:rPr lang="en-US" smtClean="0"/>
              <a:t>A multicomputer with local memories.</a:t>
            </a:r>
          </a:p>
        </p:txBody>
      </p:sp>
      <p:pic>
        <p:nvPicPr>
          <p:cNvPr id="13317" name="Picture 4" descr="2-08"/>
          <p:cNvPicPr>
            <a:picLocks noChangeAspect="1" noChangeArrowheads="1"/>
          </p:cNvPicPr>
          <p:nvPr/>
        </p:nvPicPr>
        <p:blipFill>
          <a:blip r:embed="rId2"/>
          <a:srcRect/>
          <a:stretch>
            <a:fillRect/>
          </a:stretch>
        </p:blipFill>
        <p:spPr bwMode="auto">
          <a:xfrm>
            <a:off x="495300" y="1738313"/>
            <a:ext cx="7896225"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p:spPr>
        <p:txBody>
          <a:bodyPr/>
          <a:lstStyle/>
          <a:p>
            <a:r>
              <a:rPr lang="en-US"/>
              <a:t>  </a:t>
            </a:r>
          </a:p>
        </p:txBody>
      </p:sp>
      <p:sp>
        <p:nvSpPr>
          <p:cNvPr id="14339" name="Rectangle 2"/>
          <p:cNvSpPr>
            <a:spLocks noGrp="1" noChangeArrowheads="1"/>
          </p:cNvSpPr>
          <p:nvPr>
            <p:ph type="title"/>
          </p:nvPr>
        </p:nvSpPr>
        <p:spPr>
          <a:xfrm>
            <a:off x="0" y="0"/>
            <a:ext cx="9144000" cy="1514475"/>
          </a:xfrm>
        </p:spPr>
        <p:txBody>
          <a:bodyPr/>
          <a:lstStyle/>
          <a:p>
            <a:pPr eaLnBrk="1" hangingPunct="1"/>
            <a:r>
              <a:rPr lang="en-US" smtClean="0">
                <a:solidFill>
                  <a:schemeClr val="tx1"/>
                </a:solidFill>
              </a:rPr>
              <a:t>Primary Memory</a:t>
            </a:r>
            <a:br>
              <a:rPr lang="en-US" smtClean="0">
                <a:solidFill>
                  <a:schemeClr val="tx1"/>
                </a:solidFill>
              </a:rPr>
            </a:br>
            <a:r>
              <a:rPr lang="en-US" sz="2800" smtClean="0">
                <a:solidFill>
                  <a:schemeClr val="tx1"/>
                </a:solidFill>
              </a:rPr>
              <a:t>Memory Addresses (1)</a:t>
            </a:r>
          </a:p>
        </p:txBody>
      </p:sp>
      <p:sp>
        <p:nvSpPr>
          <p:cNvPr id="14340" name="Rectangle 3"/>
          <p:cNvSpPr>
            <a:spLocks noGrp="1" noChangeArrowheads="1"/>
          </p:cNvSpPr>
          <p:nvPr>
            <p:ph type="body" idx="1"/>
          </p:nvPr>
        </p:nvSpPr>
        <p:spPr>
          <a:xfrm>
            <a:off x="0" y="5826125"/>
            <a:ext cx="9144000" cy="727075"/>
          </a:xfrm>
        </p:spPr>
        <p:txBody>
          <a:bodyPr/>
          <a:lstStyle/>
          <a:p>
            <a:pPr algn="ctr" eaLnBrk="1" hangingPunct="1">
              <a:buFontTx/>
              <a:buNone/>
            </a:pPr>
            <a:r>
              <a:rPr lang="en-US" smtClean="0"/>
              <a:t>Three ways of organizing a 96-bit memory.</a:t>
            </a:r>
          </a:p>
        </p:txBody>
      </p:sp>
      <p:pic>
        <p:nvPicPr>
          <p:cNvPr id="14341" name="Picture 4" descr="2-09"/>
          <p:cNvPicPr>
            <a:picLocks noChangeAspect="1" noChangeArrowheads="1"/>
          </p:cNvPicPr>
          <p:nvPr/>
        </p:nvPicPr>
        <p:blipFill>
          <a:blip r:embed="rId2"/>
          <a:srcRect/>
          <a:stretch>
            <a:fillRect/>
          </a:stretch>
        </p:blipFill>
        <p:spPr bwMode="auto">
          <a:xfrm>
            <a:off x="1481138" y="1644650"/>
            <a:ext cx="6248400" cy="4135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p>
            <a:r>
              <a:rPr lang="en-US"/>
              <a:t>  </a:t>
            </a:r>
          </a:p>
        </p:txBody>
      </p:sp>
      <p:sp>
        <p:nvSpPr>
          <p:cNvPr id="15363" name="Rectangle 2"/>
          <p:cNvSpPr>
            <a:spLocks noGrp="1" noChangeArrowheads="1"/>
          </p:cNvSpPr>
          <p:nvPr>
            <p:ph type="title"/>
          </p:nvPr>
        </p:nvSpPr>
        <p:spPr>
          <a:xfrm>
            <a:off x="0" y="0"/>
            <a:ext cx="9144000" cy="1636713"/>
          </a:xfrm>
        </p:spPr>
        <p:txBody>
          <a:bodyPr/>
          <a:lstStyle/>
          <a:p>
            <a:pPr eaLnBrk="1" hangingPunct="1"/>
            <a:r>
              <a:rPr lang="en-US" smtClean="0">
                <a:solidFill>
                  <a:schemeClr val="tx1"/>
                </a:solidFill>
              </a:rPr>
              <a:t>Primary Memory</a:t>
            </a:r>
            <a:br>
              <a:rPr lang="en-US" smtClean="0">
                <a:solidFill>
                  <a:schemeClr val="tx1"/>
                </a:solidFill>
              </a:rPr>
            </a:br>
            <a:r>
              <a:rPr lang="en-US" sz="2800" smtClean="0">
                <a:solidFill>
                  <a:schemeClr val="tx1"/>
                </a:solidFill>
              </a:rPr>
              <a:t>Memory Addresses (2)</a:t>
            </a:r>
          </a:p>
        </p:txBody>
      </p:sp>
      <p:sp>
        <p:nvSpPr>
          <p:cNvPr id="15364" name="Rectangle 3"/>
          <p:cNvSpPr>
            <a:spLocks noGrp="1" noChangeArrowheads="1"/>
          </p:cNvSpPr>
          <p:nvPr>
            <p:ph type="body" idx="1"/>
          </p:nvPr>
        </p:nvSpPr>
        <p:spPr/>
        <p:txBody>
          <a:bodyPr/>
          <a:lstStyle/>
          <a:p>
            <a:pPr algn="ctr" eaLnBrk="1" hangingPunct="1">
              <a:buFontTx/>
              <a:buNone/>
            </a:pPr>
            <a:r>
              <a:rPr lang="en-US" smtClean="0"/>
              <a:t>Number of bits per cell for some historically </a:t>
            </a:r>
            <a:br>
              <a:rPr lang="en-US" smtClean="0"/>
            </a:br>
            <a:r>
              <a:rPr lang="en-US" smtClean="0"/>
              <a:t>interesting commercial computers</a:t>
            </a:r>
          </a:p>
        </p:txBody>
      </p:sp>
      <p:pic>
        <p:nvPicPr>
          <p:cNvPr id="15365" name="Picture 4"/>
          <p:cNvPicPr>
            <a:picLocks noChangeAspect="1" noChangeArrowheads="1"/>
          </p:cNvPicPr>
          <p:nvPr/>
        </p:nvPicPr>
        <p:blipFill>
          <a:blip r:embed="rId2"/>
          <a:srcRect/>
          <a:stretch>
            <a:fillRect/>
          </a:stretch>
        </p:blipFill>
        <p:spPr bwMode="auto">
          <a:xfrm>
            <a:off x="2870200" y="1727200"/>
            <a:ext cx="3355975" cy="3738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p>
            <a:r>
              <a:rPr lang="en-US"/>
              <a:t>  </a:t>
            </a:r>
          </a:p>
        </p:txBody>
      </p:sp>
      <p:sp>
        <p:nvSpPr>
          <p:cNvPr id="16387" name="Rectangle 2"/>
          <p:cNvSpPr>
            <a:spLocks noGrp="1" noChangeArrowheads="1"/>
          </p:cNvSpPr>
          <p:nvPr>
            <p:ph type="title"/>
          </p:nvPr>
        </p:nvSpPr>
        <p:spPr>
          <a:xfrm>
            <a:off x="0" y="0"/>
            <a:ext cx="9144000" cy="1600200"/>
          </a:xfrm>
        </p:spPr>
        <p:txBody>
          <a:bodyPr/>
          <a:lstStyle/>
          <a:p>
            <a:pPr eaLnBrk="1" hangingPunct="1"/>
            <a:r>
              <a:rPr lang="en-US" sz="2800" smtClean="0">
                <a:solidFill>
                  <a:schemeClr val="tx1"/>
                </a:solidFill>
              </a:rPr>
              <a:t>Byte Ordering (1)</a:t>
            </a:r>
          </a:p>
        </p:txBody>
      </p:sp>
      <p:sp>
        <p:nvSpPr>
          <p:cNvPr id="16388" name="Rectangle 3"/>
          <p:cNvSpPr>
            <a:spLocks noGrp="1" noChangeArrowheads="1"/>
          </p:cNvSpPr>
          <p:nvPr>
            <p:ph type="body" idx="1"/>
          </p:nvPr>
        </p:nvSpPr>
        <p:spPr>
          <a:xfrm>
            <a:off x="820738" y="5357813"/>
            <a:ext cx="8418512" cy="1049337"/>
          </a:xfrm>
        </p:spPr>
        <p:txBody>
          <a:bodyPr/>
          <a:lstStyle/>
          <a:p>
            <a:pPr eaLnBrk="1" hangingPunct="1">
              <a:buFontTx/>
              <a:buNone/>
            </a:pPr>
            <a:r>
              <a:rPr lang="en-US" smtClean="0"/>
              <a:t>(a) Big endian memory   (b) Little endian memory</a:t>
            </a:r>
          </a:p>
        </p:txBody>
      </p:sp>
      <p:pic>
        <p:nvPicPr>
          <p:cNvPr id="16389" name="Picture 4" descr="2-11"/>
          <p:cNvPicPr>
            <a:picLocks noChangeAspect="1" noChangeArrowheads="1"/>
          </p:cNvPicPr>
          <p:nvPr/>
        </p:nvPicPr>
        <p:blipFill>
          <a:blip r:embed="rId2"/>
          <a:srcRect/>
          <a:stretch>
            <a:fillRect/>
          </a:stretch>
        </p:blipFill>
        <p:spPr bwMode="auto">
          <a:xfrm>
            <a:off x="868363" y="1825625"/>
            <a:ext cx="7386637" cy="3128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p:spPr>
        <p:txBody>
          <a:bodyPr/>
          <a:lstStyle/>
          <a:p>
            <a:r>
              <a:rPr lang="en-US"/>
              <a:t>  </a:t>
            </a:r>
          </a:p>
        </p:txBody>
      </p:sp>
      <p:sp>
        <p:nvSpPr>
          <p:cNvPr id="17411" name="Rectangle 2"/>
          <p:cNvSpPr>
            <a:spLocks noGrp="1" noChangeArrowheads="1"/>
          </p:cNvSpPr>
          <p:nvPr>
            <p:ph type="title"/>
          </p:nvPr>
        </p:nvSpPr>
        <p:spPr/>
        <p:txBody>
          <a:bodyPr/>
          <a:lstStyle/>
          <a:p>
            <a:pPr eaLnBrk="1" hangingPunct="1"/>
            <a:r>
              <a:rPr lang="en-US" sz="3200" smtClean="0">
                <a:solidFill>
                  <a:schemeClr val="tx1"/>
                </a:solidFill>
              </a:rPr>
              <a:t>Byte Ordering (2)</a:t>
            </a:r>
          </a:p>
        </p:txBody>
      </p:sp>
      <p:sp>
        <p:nvSpPr>
          <p:cNvPr id="17412" name="Rectangle 3"/>
          <p:cNvSpPr>
            <a:spLocks noGrp="1" noChangeArrowheads="1"/>
          </p:cNvSpPr>
          <p:nvPr>
            <p:ph type="body" idx="1"/>
          </p:nvPr>
        </p:nvSpPr>
        <p:spPr>
          <a:xfrm>
            <a:off x="446088" y="4454525"/>
            <a:ext cx="8697912" cy="2098675"/>
          </a:xfrm>
        </p:spPr>
        <p:txBody>
          <a:bodyPr>
            <a:normAutofit fontScale="85000" lnSpcReduction="10000"/>
          </a:bodyPr>
          <a:lstStyle/>
          <a:p>
            <a:pPr eaLnBrk="1" hangingPunct="1">
              <a:buFontTx/>
              <a:buNone/>
            </a:pPr>
            <a:r>
              <a:rPr lang="en-US" smtClean="0"/>
              <a:t>(a) A personal record for a big endian machine. </a:t>
            </a:r>
          </a:p>
          <a:p>
            <a:pPr eaLnBrk="1" hangingPunct="1">
              <a:buFontTx/>
              <a:buNone/>
            </a:pPr>
            <a:r>
              <a:rPr lang="en-US" smtClean="0"/>
              <a:t>(b) The same record for a little endian machine.</a:t>
            </a:r>
          </a:p>
          <a:p>
            <a:pPr eaLnBrk="1" hangingPunct="1">
              <a:buFontTx/>
              <a:buNone/>
            </a:pPr>
            <a:r>
              <a:rPr lang="en-US" smtClean="0"/>
              <a:t>(c) The result of transferring from big endian to little endian.</a:t>
            </a:r>
          </a:p>
          <a:p>
            <a:pPr eaLnBrk="1" hangingPunct="1">
              <a:buFontTx/>
              <a:buNone/>
            </a:pPr>
            <a:r>
              <a:rPr lang="en-US" smtClean="0"/>
              <a:t>(d) The result of byte-swapping (c).</a:t>
            </a:r>
          </a:p>
        </p:txBody>
      </p:sp>
      <p:pic>
        <p:nvPicPr>
          <p:cNvPr id="17413" name="Picture 4" descr="2-12"/>
          <p:cNvPicPr>
            <a:picLocks noChangeAspect="1" noChangeArrowheads="1"/>
          </p:cNvPicPr>
          <p:nvPr/>
        </p:nvPicPr>
        <p:blipFill>
          <a:blip r:embed="rId2"/>
          <a:srcRect/>
          <a:stretch>
            <a:fillRect/>
          </a:stretch>
        </p:blipFill>
        <p:spPr bwMode="auto">
          <a:xfrm>
            <a:off x="852488" y="1314450"/>
            <a:ext cx="7280275" cy="25463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p>
            <a:r>
              <a:rPr lang="en-US"/>
              <a:t>  </a:t>
            </a:r>
          </a:p>
        </p:txBody>
      </p:sp>
      <p:sp>
        <p:nvSpPr>
          <p:cNvPr id="18435" name="Rectangle 2"/>
          <p:cNvSpPr>
            <a:spLocks noGrp="1" noChangeArrowheads="1"/>
          </p:cNvSpPr>
          <p:nvPr>
            <p:ph type="title"/>
          </p:nvPr>
        </p:nvSpPr>
        <p:spPr/>
        <p:txBody>
          <a:bodyPr/>
          <a:lstStyle/>
          <a:p>
            <a:pPr eaLnBrk="1" hangingPunct="1"/>
            <a:r>
              <a:rPr lang="en-US" smtClean="0">
                <a:solidFill>
                  <a:schemeClr val="tx1"/>
                </a:solidFill>
              </a:rPr>
              <a:t>Error Correcting Codes (1)</a:t>
            </a:r>
          </a:p>
        </p:txBody>
      </p:sp>
      <p:sp>
        <p:nvSpPr>
          <p:cNvPr id="18436" name="Rectangle 3"/>
          <p:cNvSpPr>
            <a:spLocks noGrp="1" noChangeArrowheads="1"/>
          </p:cNvSpPr>
          <p:nvPr>
            <p:ph type="body" idx="1"/>
          </p:nvPr>
        </p:nvSpPr>
        <p:spPr/>
        <p:txBody>
          <a:bodyPr/>
          <a:lstStyle/>
          <a:p>
            <a:pPr algn="ctr" eaLnBrk="1" hangingPunct="1">
              <a:buFontTx/>
              <a:buNone/>
            </a:pPr>
            <a:r>
              <a:rPr lang="en-US" smtClean="0"/>
              <a:t>Number of check bits for a code that can correct a single error</a:t>
            </a:r>
          </a:p>
        </p:txBody>
      </p:sp>
      <p:pic>
        <p:nvPicPr>
          <p:cNvPr id="18437" name="Picture 4"/>
          <p:cNvPicPr>
            <a:picLocks noChangeAspect="1" noChangeArrowheads="1"/>
          </p:cNvPicPr>
          <p:nvPr/>
        </p:nvPicPr>
        <p:blipFill>
          <a:blip r:embed="rId2"/>
          <a:srcRect/>
          <a:stretch>
            <a:fillRect/>
          </a:stretch>
        </p:blipFill>
        <p:spPr bwMode="auto">
          <a:xfrm>
            <a:off x="1292225" y="1665288"/>
            <a:ext cx="6511925" cy="316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p:spPr>
        <p:txBody>
          <a:bodyPr/>
          <a:lstStyle/>
          <a:p>
            <a:r>
              <a:rPr lang="en-US"/>
              <a:t>  </a:t>
            </a:r>
          </a:p>
        </p:txBody>
      </p:sp>
      <p:sp>
        <p:nvSpPr>
          <p:cNvPr id="19459" name="Rectangle 2"/>
          <p:cNvSpPr>
            <a:spLocks noGrp="1" noChangeArrowheads="1"/>
          </p:cNvSpPr>
          <p:nvPr>
            <p:ph type="title"/>
          </p:nvPr>
        </p:nvSpPr>
        <p:spPr/>
        <p:txBody>
          <a:bodyPr/>
          <a:lstStyle/>
          <a:p>
            <a:pPr eaLnBrk="1" hangingPunct="1"/>
            <a:r>
              <a:rPr lang="en-US" smtClean="0">
                <a:solidFill>
                  <a:schemeClr val="tx1"/>
                </a:solidFill>
              </a:rPr>
              <a:t>Error Correcting Codes (2)</a:t>
            </a:r>
          </a:p>
        </p:txBody>
      </p:sp>
      <p:sp>
        <p:nvSpPr>
          <p:cNvPr id="19460" name="Rectangle 3"/>
          <p:cNvSpPr>
            <a:spLocks noGrp="1" noChangeArrowheads="1"/>
          </p:cNvSpPr>
          <p:nvPr>
            <p:ph type="body" idx="1"/>
          </p:nvPr>
        </p:nvSpPr>
        <p:spPr>
          <a:xfrm>
            <a:off x="2384425" y="4418013"/>
            <a:ext cx="7018338" cy="1727200"/>
          </a:xfrm>
        </p:spPr>
        <p:txBody>
          <a:bodyPr>
            <a:normAutofit lnSpcReduction="10000"/>
          </a:bodyPr>
          <a:lstStyle/>
          <a:p>
            <a:pPr eaLnBrk="1" hangingPunct="1">
              <a:buFontTx/>
              <a:buNone/>
            </a:pPr>
            <a:r>
              <a:rPr lang="en-US" smtClean="0"/>
              <a:t>(a) Encoding of 1100</a:t>
            </a:r>
          </a:p>
          <a:p>
            <a:pPr eaLnBrk="1" hangingPunct="1">
              <a:buFontTx/>
              <a:buNone/>
            </a:pPr>
            <a:r>
              <a:rPr lang="en-US" smtClean="0"/>
              <a:t>(b) Even parity added</a:t>
            </a:r>
          </a:p>
          <a:p>
            <a:pPr eaLnBrk="1" hangingPunct="1">
              <a:buFontTx/>
              <a:buNone/>
            </a:pPr>
            <a:r>
              <a:rPr lang="en-US" smtClean="0"/>
              <a:t>(c) Error in AC</a:t>
            </a:r>
          </a:p>
        </p:txBody>
      </p:sp>
      <p:pic>
        <p:nvPicPr>
          <p:cNvPr id="19461" name="Picture 4" descr="2-14"/>
          <p:cNvPicPr>
            <a:picLocks noChangeAspect="1" noChangeArrowheads="1"/>
          </p:cNvPicPr>
          <p:nvPr/>
        </p:nvPicPr>
        <p:blipFill>
          <a:blip r:embed="rId2"/>
          <a:srcRect/>
          <a:stretch>
            <a:fillRect/>
          </a:stretch>
        </p:blipFill>
        <p:spPr bwMode="auto">
          <a:xfrm>
            <a:off x="1479550" y="1849438"/>
            <a:ext cx="6426200" cy="21590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p:spPr>
        <p:txBody>
          <a:bodyPr/>
          <a:lstStyle/>
          <a:p>
            <a:r>
              <a:rPr lang="en-US"/>
              <a:t>  </a:t>
            </a:r>
          </a:p>
        </p:txBody>
      </p:sp>
      <p:sp>
        <p:nvSpPr>
          <p:cNvPr id="20483" name="Rectangle 2"/>
          <p:cNvSpPr>
            <a:spLocks noGrp="1" noChangeArrowheads="1"/>
          </p:cNvSpPr>
          <p:nvPr>
            <p:ph type="title"/>
          </p:nvPr>
        </p:nvSpPr>
        <p:spPr/>
        <p:txBody>
          <a:bodyPr/>
          <a:lstStyle/>
          <a:p>
            <a:pPr eaLnBrk="1" hangingPunct="1"/>
            <a:r>
              <a:rPr lang="en-US" smtClean="0">
                <a:solidFill>
                  <a:schemeClr val="tx1"/>
                </a:solidFill>
              </a:rPr>
              <a:t>Error Correcting Codes (3)</a:t>
            </a:r>
          </a:p>
        </p:txBody>
      </p:sp>
      <p:sp>
        <p:nvSpPr>
          <p:cNvPr id="20484" name="Rectangle 3"/>
          <p:cNvSpPr>
            <a:spLocks noGrp="1" noChangeArrowheads="1"/>
          </p:cNvSpPr>
          <p:nvPr>
            <p:ph type="body" idx="1"/>
          </p:nvPr>
        </p:nvSpPr>
        <p:spPr>
          <a:xfrm>
            <a:off x="0" y="5011738"/>
            <a:ext cx="9144000" cy="838200"/>
          </a:xfrm>
        </p:spPr>
        <p:txBody>
          <a:bodyPr>
            <a:normAutofit fontScale="77500" lnSpcReduction="20000"/>
          </a:bodyPr>
          <a:lstStyle/>
          <a:p>
            <a:pPr algn="ctr" eaLnBrk="1" hangingPunct="1">
              <a:buFontTx/>
              <a:buNone/>
            </a:pPr>
            <a:r>
              <a:rPr lang="en-US" smtClean="0"/>
              <a:t>  Construction of the Hamming code for the memory word 11110000010101110 by adding 5 check bits to the 16 data bits.</a:t>
            </a:r>
          </a:p>
        </p:txBody>
      </p:sp>
      <p:pic>
        <p:nvPicPr>
          <p:cNvPr id="20485" name="Picture 4" descr="2-15"/>
          <p:cNvPicPr>
            <a:picLocks noChangeAspect="1" noChangeArrowheads="1"/>
          </p:cNvPicPr>
          <p:nvPr/>
        </p:nvPicPr>
        <p:blipFill>
          <a:blip r:embed="rId2"/>
          <a:srcRect/>
          <a:stretch>
            <a:fillRect/>
          </a:stretch>
        </p:blipFill>
        <p:spPr bwMode="auto">
          <a:xfrm>
            <a:off x="1054100" y="1984375"/>
            <a:ext cx="7258050" cy="18827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85728"/>
            <a:ext cx="8229600" cy="1143000"/>
          </a:xfrm>
        </p:spPr>
        <p:txBody>
          <a:bodyPr>
            <a:normAutofit/>
          </a:bodyPr>
          <a:lstStyle/>
          <a:p>
            <a:r>
              <a:rPr lang="en-IN" sz="2000" b="1" i="1" u="sng" dirty="0" smtClean="0"/>
              <a:t>DIFFERENCE BETWEEN COMPUTER ARCHITECHTURE </a:t>
            </a:r>
            <a:br>
              <a:rPr lang="en-IN" sz="2000" b="1" i="1" u="sng" dirty="0" smtClean="0"/>
            </a:br>
            <a:r>
              <a:rPr lang="en-IN" sz="2000" b="1" i="1" u="sng" dirty="0" smtClean="0"/>
              <a:t>AND COMPUTER ORGANISATION</a:t>
            </a:r>
            <a:endParaRPr lang="en-IN" sz="2000" b="1" i="1" u="sng" dirty="0"/>
          </a:p>
        </p:txBody>
      </p:sp>
      <p:sp>
        <p:nvSpPr>
          <p:cNvPr id="3" name="Content Placeholder 2"/>
          <p:cNvSpPr>
            <a:spLocks noGrp="1"/>
          </p:cNvSpPr>
          <p:nvPr>
            <p:ph idx="1"/>
          </p:nvPr>
        </p:nvSpPr>
        <p:spPr/>
        <p:txBody>
          <a:bodyPr>
            <a:normAutofit fontScale="92500" lnSpcReduction="10000"/>
          </a:bodyPr>
          <a:lstStyle/>
          <a:p>
            <a:r>
              <a:rPr lang="en-IN" b="1" dirty="0"/>
              <a:t>Computer Organization </a:t>
            </a:r>
            <a:r>
              <a:rPr lang="en-IN" dirty="0"/>
              <a:t>is study of the system from software point of view and gives overall description of the system and working principles without going into much detail. In other words, it is mainly about the programmer’s or user point of view.</a:t>
            </a:r>
          </a:p>
          <a:p>
            <a:r>
              <a:rPr lang="en-IN" b="1" dirty="0"/>
              <a:t>Computer Architecture </a:t>
            </a:r>
            <a:r>
              <a:rPr lang="en-IN" dirty="0"/>
              <a:t>is study of the system from hardware point of view and emphasis on how the system is implemented. Basically, throws light on the designer’s point of view.</a:t>
            </a: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p:spPr>
        <p:txBody>
          <a:bodyPr/>
          <a:lstStyle/>
          <a:p>
            <a:r>
              <a:rPr lang="en-US"/>
              <a:t>  </a:t>
            </a:r>
          </a:p>
        </p:txBody>
      </p:sp>
      <p:sp>
        <p:nvSpPr>
          <p:cNvPr id="21507" name="Rectangle 2"/>
          <p:cNvSpPr>
            <a:spLocks noGrp="1" noChangeArrowheads="1"/>
          </p:cNvSpPr>
          <p:nvPr>
            <p:ph type="title"/>
          </p:nvPr>
        </p:nvSpPr>
        <p:spPr/>
        <p:txBody>
          <a:bodyPr/>
          <a:lstStyle/>
          <a:p>
            <a:pPr eaLnBrk="1" hangingPunct="1"/>
            <a:r>
              <a:rPr lang="en-US" smtClean="0">
                <a:solidFill>
                  <a:schemeClr val="tx1"/>
                </a:solidFill>
              </a:rPr>
              <a:t>Cache Memory</a:t>
            </a:r>
          </a:p>
        </p:txBody>
      </p:sp>
      <p:sp>
        <p:nvSpPr>
          <p:cNvPr id="21508" name="Rectangle 3"/>
          <p:cNvSpPr>
            <a:spLocks noGrp="1" noChangeArrowheads="1"/>
          </p:cNvSpPr>
          <p:nvPr>
            <p:ph type="body" idx="1"/>
          </p:nvPr>
        </p:nvSpPr>
        <p:spPr>
          <a:xfrm>
            <a:off x="0" y="5084763"/>
            <a:ext cx="8612188" cy="838200"/>
          </a:xfrm>
        </p:spPr>
        <p:txBody>
          <a:bodyPr>
            <a:normAutofit fontScale="77500" lnSpcReduction="20000"/>
          </a:bodyPr>
          <a:lstStyle/>
          <a:p>
            <a:pPr eaLnBrk="1" hangingPunct="1">
              <a:buFontTx/>
              <a:buNone/>
            </a:pPr>
            <a:r>
              <a:rPr lang="en-US" smtClean="0"/>
              <a:t>       The cache is logically between the CPU and main memory. Physically, there are several possible places it could be located.</a:t>
            </a:r>
          </a:p>
        </p:txBody>
      </p:sp>
      <p:pic>
        <p:nvPicPr>
          <p:cNvPr id="21509" name="Picture 4" descr="2-16"/>
          <p:cNvPicPr>
            <a:picLocks noChangeAspect="1" noChangeArrowheads="1"/>
          </p:cNvPicPr>
          <p:nvPr/>
        </p:nvPicPr>
        <p:blipFill>
          <a:blip r:embed="rId2"/>
          <a:srcRect/>
          <a:stretch>
            <a:fillRect/>
          </a:stretch>
        </p:blipFill>
        <p:spPr bwMode="auto">
          <a:xfrm>
            <a:off x="1522413" y="1436688"/>
            <a:ext cx="6054725" cy="30226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  </a:t>
            </a:r>
          </a:p>
        </p:txBody>
      </p:sp>
      <p:sp>
        <p:nvSpPr>
          <p:cNvPr id="22531" name="Rectangle 2"/>
          <p:cNvSpPr>
            <a:spLocks noGrp="1" noChangeArrowheads="1"/>
          </p:cNvSpPr>
          <p:nvPr>
            <p:ph type="title"/>
          </p:nvPr>
        </p:nvSpPr>
        <p:spPr/>
        <p:txBody>
          <a:bodyPr/>
          <a:lstStyle/>
          <a:p>
            <a:pPr eaLnBrk="1" hangingPunct="1"/>
            <a:r>
              <a:rPr lang="en-US" smtClean="0">
                <a:solidFill>
                  <a:schemeClr val="tx1"/>
                </a:solidFill>
              </a:rPr>
              <a:t>Memory Packaging and Types</a:t>
            </a:r>
          </a:p>
        </p:txBody>
      </p:sp>
      <p:sp>
        <p:nvSpPr>
          <p:cNvPr id="22532" name="Rectangle 3"/>
          <p:cNvSpPr>
            <a:spLocks noGrp="1" noChangeArrowheads="1"/>
          </p:cNvSpPr>
          <p:nvPr>
            <p:ph type="body" idx="1"/>
          </p:nvPr>
        </p:nvSpPr>
        <p:spPr>
          <a:xfrm>
            <a:off x="692150" y="5318125"/>
            <a:ext cx="7524750" cy="838200"/>
          </a:xfrm>
        </p:spPr>
        <p:txBody>
          <a:bodyPr>
            <a:normAutofit fontScale="92500" lnSpcReduction="20000"/>
          </a:bodyPr>
          <a:lstStyle/>
          <a:p>
            <a:pPr eaLnBrk="1" hangingPunct="1">
              <a:buFontTx/>
              <a:buNone/>
            </a:pPr>
            <a:r>
              <a:rPr lang="en-US" smtClean="0"/>
              <a:t>A single inline memory module (SIMM) holding 256 MB.  Two of the chips control the SIMM.</a:t>
            </a:r>
          </a:p>
        </p:txBody>
      </p:sp>
      <p:pic>
        <p:nvPicPr>
          <p:cNvPr id="22533" name="Picture 4" descr="2-17"/>
          <p:cNvPicPr>
            <a:picLocks noChangeAspect="1" noChangeArrowheads="1"/>
          </p:cNvPicPr>
          <p:nvPr/>
        </p:nvPicPr>
        <p:blipFill>
          <a:blip r:embed="rId2"/>
          <a:srcRect/>
          <a:stretch>
            <a:fillRect/>
          </a:stretch>
        </p:blipFill>
        <p:spPr bwMode="auto">
          <a:xfrm>
            <a:off x="876300" y="1922463"/>
            <a:ext cx="7939088" cy="230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p>
            <a:r>
              <a:rPr lang="en-US"/>
              <a:t>  </a:t>
            </a:r>
          </a:p>
        </p:txBody>
      </p:sp>
      <p:sp>
        <p:nvSpPr>
          <p:cNvPr id="23555" name="Rectangle 2"/>
          <p:cNvSpPr>
            <a:spLocks noGrp="1" noChangeArrowheads="1"/>
          </p:cNvSpPr>
          <p:nvPr>
            <p:ph type="title"/>
          </p:nvPr>
        </p:nvSpPr>
        <p:spPr/>
        <p:txBody>
          <a:bodyPr/>
          <a:lstStyle/>
          <a:p>
            <a:pPr eaLnBrk="1" hangingPunct="1"/>
            <a:r>
              <a:rPr lang="en-US" smtClean="0">
                <a:solidFill>
                  <a:schemeClr val="tx1"/>
                </a:solidFill>
              </a:rPr>
              <a:t>Memory Hierarchies</a:t>
            </a:r>
          </a:p>
        </p:txBody>
      </p:sp>
      <p:sp>
        <p:nvSpPr>
          <p:cNvPr id="23556" name="Rectangle 3"/>
          <p:cNvSpPr>
            <a:spLocks noGrp="1" noChangeArrowheads="1"/>
          </p:cNvSpPr>
          <p:nvPr>
            <p:ph type="body" idx="1"/>
          </p:nvPr>
        </p:nvSpPr>
        <p:spPr/>
        <p:txBody>
          <a:bodyPr/>
          <a:lstStyle/>
          <a:p>
            <a:pPr algn="ctr" eaLnBrk="1" hangingPunct="1">
              <a:buFontTx/>
              <a:buNone/>
            </a:pPr>
            <a:r>
              <a:rPr lang="en-US" smtClean="0"/>
              <a:t>A five-level memory hierarchy.</a:t>
            </a:r>
          </a:p>
        </p:txBody>
      </p:sp>
      <p:pic>
        <p:nvPicPr>
          <p:cNvPr id="23557" name="Picture 4" descr="2-18"/>
          <p:cNvPicPr>
            <a:picLocks noChangeAspect="1" noChangeArrowheads="1"/>
          </p:cNvPicPr>
          <p:nvPr/>
        </p:nvPicPr>
        <p:blipFill>
          <a:blip r:embed="rId2"/>
          <a:srcRect/>
          <a:stretch>
            <a:fillRect/>
          </a:stretch>
        </p:blipFill>
        <p:spPr bwMode="auto">
          <a:xfrm>
            <a:off x="1814513" y="1563688"/>
            <a:ext cx="5745162" cy="3817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p>
            <a:r>
              <a:rPr lang="en-US"/>
              <a:t>  </a:t>
            </a:r>
          </a:p>
        </p:txBody>
      </p:sp>
      <p:sp>
        <p:nvSpPr>
          <p:cNvPr id="24579" name="Rectangle 2"/>
          <p:cNvSpPr>
            <a:spLocks noGrp="1" noChangeArrowheads="1"/>
          </p:cNvSpPr>
          <p:nvPr>
            <p:ph type="title"/>
          </p:nvPr>
        </p:nvSpPr>
        <p:spPr/>
        <p:txBody>
          <a:bodyPr/>
          <a:lstStyle/>
          <a:p>
            <a:pPr eaLnBrk="1" hangingPunct="1"/>
            <a:r>
              <a:rPr lang="en-US" smtClean="0">
                <a:solidFill>
                  <a:schemeClr val="tx1"/>
                </a:solidFill>
              </a:rPr>
              <a:t>Magnetic Disks (1)</a:t>
            </a:r>
          </a:p>
        </p:txBody>
      </p:sp>
      <p:sp>
        <p:nvSpPr>
          <p:cNvPr id="24580" name="Rectangle 3"/>
          <p:cNvSpPr>
            <a:spLocks noGrp="1" noChangeArrowheads="1"/>
          </p:cNvSpPr>
          <p:nvPr>
            <p:ph type="body" idx="1"/>
          </p:nvPr>
        </p:nvSpPr>
        <p:spPr>
          <a:xfrm>
            <a:off x="0" y="5343525"/>
            <a:ext cx="9144000" cy="838200"/>
          </a:xfrm>
        </p:spPr>
        <p:txBody>
          <a:bodyPr/>
          <a:lstStyle/>
          <a:p>
            <a:pPr algn="ctr" eaLnBrk="1" hangingPunct="1">
              <a:buFontTx/>
              <a:buNone/>
            </a:pPr>
            <a:r>
              <a:rPr lang="en-US" smtClean="0"/>
              <a:t>A portion of a disk track.  Two sectors are illustrated.</a:t>
            </a:r>
          </a:p>
        </p:txBody>
      </p:sp>
      <p:pic>
        <p:nvPicPr>
          <p:cNvPr id="24581" name="Picture 4" descr="2-19"/>
          <p:cNvPicPr>
            <a:picLocks noChangeAspect="1" noChangeArrowheads="1"/>
          </p:cNvPicPr>
          <p:nvPr/>
        </p:nvPicPr>
        <p:blipFill>
          <a:blip r:embed="rId2"/>
          <a:srcRect/>
          <a:stretch>
            <a:fillRect/>
          </a:stretch>
        </p:blipFill>
        <p:spPr bwMode="auto">
          <a:xfrm>
            <a:off x="620713" y="1685925"/>
            <a:ext cx="7699375" cy="286226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en-US"/>
              <a:t>  </a:t>
            </a:r>
          </a:p>
        </p:txBody>
      </p:sp>
      <p:sp>
        <p:nvSpPr>
          <p:cNvPr id="25603" name="Rectangle 2"/>
          <p:cNvSpPr>
            <a:spLocks noGrp="1" noChangeArrowheads="1"/>
          </p:cNvSpPr>
          <p:nvPr>
            <p:ph type="title"/>
          </p:nvPr>
        </p:nvSpPr>
        <p:spPr/>
        <p:txBody>
          <a:bodyPr/>
          <a:lstStyle/>
          <a:p>
            <a:pPr eaLnBrk="1" hangingPunct="1"/>
            <a:r>
              <a:rPr lang="en-US" smtClean="0">
                <a:solidFill>
                  <a:schemeClr val="tx1"/>
                </a:solidFill>
              </a:rPr>
              <a:t>Magnetic Disks (2)</a:t>
            </a:r>
          </a:p>
        </p:txBody>
      </p:sp>
      <p:sp>
        <p:nvSpPr>
          <p:cNvPr id="25604" name="Rectangle 3"/>
          <p:cNvSpPr>
            <a:spLocks noGrp="1" noChangeArrowheads="1"/>
          </p:cNvSpPr>
          <p:nvPr>
            <p:ph type="body" idx="1"/>
          </p:nvPr>
        </p:nvSpPr>
        <p:spPr/>
        <p:txBody>
          <a:bodyPr/>
          <a:lstStyle/>
          <a:p>
            <a:pPr algn="ctr" eaLnBrk="1" hangingPunct="1">
              <a:buFontTx/>
              <a:buNone/>
            </a:pPr>
            <a:r>
              <a:rPr lang="en-US" smtClean="0"/>
              <a:t>A disk with four platters.</a:t>
            </a:r>
          </a:p>
        </p:txBody>
      </p:sp>
      <p:pic>
        <p:nvPicPr>
          <p:cNvPr id="25605" name="Picture 4" descr="2-20"/>
          <p:cNvPicPr>
            <a:picLocks noChangeAspect="1" noChangeArrowheads="1"/>
          </p:cNvPicPr>
          <p:nvPr/>
        </p:nvPicPr>
        <p:blipFill>
          <a:blip r:embed="rId2"/>
          <a:srcRect/>
          <a:stretch>
            <a:fillRect/>
          </a:stretch>
        </p:blipFill>
        <p:spPr bwMode="auto">
          <a:xfrm>
            <a:off x="1736725" y="1714500"/>
            <a:ext cx="6213475" cy="354965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p>
            <a:r>
              <a:rPr lang="en-US"/>
              <a:t>  </a:t>
            </a:r>
          </a:p>
        </p:txBody>
      </p:sp>
      <p:sp>
        <p:nvSpPr>
          <p:cNvPr id="26627" name="Rectangle 2"/>
          <p:cNvSpPr>
            <a:spLocks noGrp="1" noChangeArrowheads="1"/>
          </p:cNvSpPr>
          <p:nvPr>
            <p:ph type="title"/>
          </p:nvPr>
        </p:nvSpPr>
        <p:spPr/>
        <p:txBody>
          <a:bodyPr/>
          <a:lstStyle/>
          <a:p>
            <a:pPr eaLnBrk="1" hangingPunct="1"/>
            <a:r>
              <a:rPr lang="en-US" smtClean="0">
                <a:solidFill>
                  <a:schemeClr val="tx1"/>
                </a:solidFill>
              </a:rPr>
              <a:t>Magnetic Disks (3)</a:t>
            </a:r>
          </a:p>
        </p:txBody>
      </p:sp>
      <p:sp>
        <p:nvSpPr>
          <p:cNvPr id="26628" name="Rectangle 3"/>
          <p:cNvSpPr>
            <a:spLocks noGrp="1" noChangeArrowheads="1"/>
          </p:cNvSpPr>
          <p:nvPr>
            <p:ph type="body" idx="1"/>
          </p:nvPr>
        </p:nvSpPr>
        <p:spPr/>
        <p:txBody>
          <a:bodyPr/>
          <a:lstStyle/>
          <a:p>
            <a:pPr algn="ctr" eaLnBrk="1" hangingPunct="1">
              <a:buFontTx/>
              <a:buNone/>
            </a:pPr>
            <a:r>
              <a:rPr lang="en-US" smtClean="0"/>
              <a:t>A disk with five zones.  Each zone has many tracks.</a:t>
            </a:r>
          </a:p>
        </p:txBody>
      </p:sp>
      <p:pic>
        <p:nvPicPr>
          <p:cNvPr id="26629" name="Picture 4" descr="2-21"/>
          <p:cNvPicPr>
            <a:picLocks noChangeAspect="1" noChangeArrowheads="1"/>
          </p:cNvPicPr>
          <p:nvPr/>
        </p:nvPicPr>
        <p:blipFill>
          <a:blip r:embed="rId2"/>
          <a:srcRect/>
          <a:stretch>
            <a:fillRect/>
          </a:stretch>
        </p:blipFill>
        <p:spPr bwMode="auto">
          <a:xfrm>
            <a:off x="2454275" y="1163638"/>
            <a:ext cx="4383088" cy="4383087"/>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en-US"/>
              <a:t>  </a:t>
            </a:r>
          </a:p>
        </p:txBody>
      </p:sp>
      <p:sp>
        <p:nvSpPr>
          <p:cNvPr id="27651" name="Rectangle 2"/>
          <p:cNvSpPr>
            <a:spLocks noGrp="1" noChangeArrowheads="1"/>
          </p:cNvSpPr>
          <p:nvPr>
            <p:ph type="title"/>
          </p:nvPr>
        </p:nvSpPr>
        <p:spPr/>
        <p:txBody>
          <a:bodyPr/>
          <a:lstStyle/>
          <a:p>
            <a:pPr eaLnBrk="1" hangingPunct="1"/>
            <a:r>
              <a:rPr lang="en-US" smtClean="0">
                <a:solidFill>
                  <a:schemeClr val="tx1"/>
                </a:solidFill>
              </a:rPr>
              <a:t>SCSI Disks</a:t>
            </a:r>
          </a:p>
        </p:txBody>
      </p:sp>
      <p:sp>
        <p:nvSpPr>
          <p:cNvPr id="27652" name="Rectangle 3"/>
          <p:cNvSpPr>
            <a:spLocks noGrp="1" noChangeArrowheads="1"/>
          </p:cNvSpPr>
          <p:nvPr>
            <p:ph type="body" idx="1"/>
          </p:nvPr>
        </p:nvSpPr>
        <p:spPr/>
        <p:txBody>
          <a:bodyPr/>
          <a:lstStyle/>
          <a:p>
            <a:pPr algn="ctr" eaLnBrk="1" hangingPunct="1">
              <a:buFontTx/>
              <a:buNone/>
            </a:pPr>
            <a:r>
              <a:rPr lang="en-US" smtClean="0"/>
              <a:t>Some of the possible SCSI parameters.</a:t>
            </a:r>
          </a:p>
        </p:txBody>
      </p:sp>
      <p:pic>
        <p:nvPicPr>
          <p:cNvPr id="27653" name="Picture 4"/>
          <p:cNvPicPr>
            <a:picLocks noChangeAspect="1" noChangeArrowheads="1"/>
          </p:cNvPicPr>
          <p:nvPr/>
        </p:nvPicPr>
        <p:blipFill>
          <a:blip r:embed="rId2"/>
          <a:srcRect/>
          <a:stretch>
            <a:fillRect/>
          </a:stretch>
        </p:blipFill>
        <p:spPr bwMode="auto">
          <a:xfrm>
            <a:off x="1779588" y="1106488"/>
            <a:ext cx="5610225" cy="44481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p>
            <a:r>
              <a:rPr lang="en-US"/>
              <a:t>  </a:t>
            </a:r>
          </a:p>
        </p:txBody>
      </p:sp>
      <p:sp>
        <p:nvSpPr>
          <p:cNvPr id="28675" name="Rectangle 2"/>
          <p:cNvSpPr>
            <a:spLocks noGrp="1" noChangeArrowheads="1"/>
          </p:cNvSpPr>
          <p:nvPr>
            <p:ph type="title"/>
          </p:nvPr>
        </p:nvSpPr>
        <p:spPr/>
        <p:txBody>
          <a:bodyPr/>
          <a:lstStyle/>
          <a:p>
            <a:pPr eaLnBrk="1" hangingPunct="1"/>
            <a:r>
              <a:rPr lang="en-US" sz="3200" smtClean="0">
                <a:solidFill>
                  <a:schemeClr val="tx1"/>
                </a:solidFill>
              </a:rPr>
              <a:t>RAID (1) </a:t>
            </a:r>
            <a:br>
              <a:rPr lang="en-US" sz="3200" smtClean="0">
                <a:solidFill>
                  <a:schemeClr val="tx1"/>
                </a:solidFill>
              </a:rPr>
            </a:br>
            <a:r>
              <a:rPr lang="en-US" sz="2400" u="sng" smtClean="0">
                <a:solidFill>
                  <a:schemeClr val="tx1"/>
                </a:solidFill>
              </a:rPr>
              <a:t>R</a:t>
            </a:r>
            <a:r>
              <a:rPr lang="en-US" sz="2400" smtClean="0">
                <a:solidFill>
                  <a:schemeClr val="tx1"/>
                </a:solidFill>
              </a:rPr>
              <a:t>edundant </a:t>
            </a:r>
            <a:r>
              <a:rPr lang="en-US" sz="2400" u="sng" smtClean="0">
                <a:solidFill>
                  <a:schemeClr val="tx1"/>
                </a:solidFill>
              </a:rPr>
              <a:t>A</a:t>
            </a:r>
            <a:r>
              <a:rPr lang="en-US" sz="2400" smtClean="0">
                <a:solidFill>
                  <a:schemeClr val="tx1"/>
                </a:solidFill>
              </a:rPr>
              <a:t>rray of </a:t>
            </a:r>
            <a:r>
              <a:rPr lang="en-US" sz="2400" u="sng" smtClean="0">
                <a:solidFill>
                  <a:schemeClr val="tx1"/>
                </a:solidFill>
              </a:rPr>
              <a:t>I</a:t>
            </a:r>
            <a:r>
              <a:rPr lang="en-US" sz="2400" smtClean="0">
                <a:solidFill>
                  <a:schemeClr val="tx1"/>
                </a:solidFill>
              </a:rPr>
              <a:t>nexpensive </a:t>
            </a:r>
            <a:r>
              <a:rPr lang="en-US" sz="2400" u="sng" smtClean="0">
                <a:solidFill>
                  <a:schemeClr val="tx1"/>
                </a:solidFill>
              </a:rPr>
              <a:t>D</a:t>
            </a:r>
            <a:r>
              <a:rPr lang="en-US" sz="2400" smtClean="0">
                <a:solidFill>
                  <a:schemeClr val="tx1"/>
                </a:solidFill>
              </a:rPr>
              <a:t>isks</a:t>
            </a:r>
          </a:p>
        </p:txBody>
      </p:sp>
      <p:sp>
        <p:nvSpPr>
          <p:cNvPr id="28676" name="Rectangle 3"/>
          <p:cNvSpPr>
            <a:spLocks noGrp="1" noChangeArrowheads="1"/>
          </p:cNvSpPr>
          <p:nvPr>
            <p:ph type="body" idx="1"/>
          </p:nvPr>
        </p:nvSpPr>
        <p:spPr>
          <a:xfrm>
            <a:off x="258763" y="5307013"/>
            <a:ext cx="8637587" cy="765175"/>
          </a:xfrm>
        </p:spPr>
        <p:txBody>
          <a:bodyPr/>
          <a:lstStyle/>
          <a:p>
            <a:pPr algn="ctr" eaLnBrk="1" hangingPunct="1">
              <a:lnSpc>
                <a:spcPct val="90000"/>
              </a:lnSpc>
              <a:buFontTx/>
              <a:buNone/>
            </a:pPr>
            <a:r>
              <a:rPr lang="en-US" smtClean="0"/>
              <a:t>RAID levels 0 through 2.   </a:t>
            </a:r>
          </a:p>
          <a:p>
            <a:pPr algn="ctr" eaLnBrk="1" hangingPunct="1">
              <a:lnSpc>
                <a:spcPct val="90000"/>
              </a:lnSpc>
              <a:buFontTx/>
              <a:buNone/>
            </a:pPr>
            <a:r>
              <a:rPr lang="en-US" smtClean="0"/>
              <a:t>Backup and parity disks are shown shaded.</a:t>
            </a:r>
          </a:p>
        </p:txBody>
      </p:sp>
      <p:pic>
        <p:nvPicPr>
          <p:cNvPr id="28677" name="Picture 4" descr="2-23"/>
          <p:cNvPicPr>
            <a:picLocks noChangeAspect="1" noChangeArrowheads="1"/>
          </p:cNvPicPr>
          <p:nvPr/>
        </p:nvPicPr>
        <p:blipFill>
          <a:blip r:embed="rId2"/>
          <a:srcRect b="53394"/>
          <a:stretch>
            <a:fillRect/>
          </a:stretch>
        </p:blipFill>
        <p:spPr bwMode="auto">
          <a:xfrm>
            <a:off x="1549400" y="1450975"/>
            <a:ext cx="5748338"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en-US"/>
              <a:t>  </a:t>
            </a:r>
          </a:p>
        </p:txBody>
      </p:sp>
      <p:sp>
        <p:nvSpPr>
          <p:cNvPr id="29699" name="Rectangle 2"/>
          <p:cNvSpPr>
            <a:spLocks noGrp="1" noChangeArrowheads="1"/>
          </p:cNvSpPr>
          <p:nvPr>
            <p:ph type="title"/>
          </p:nvPr>
        </p:nvSpPr>
        <p:spPr/>
        <p:txBody>
          <a:bodyPr/>
          <a:lstStyle/>
          <a:p>
            <a:pPr eaLnBrk="1" hangingPunct="1"/>
            <a:r>
              <a:rPr lang="en-US" sz="3200" smtClean="0">
                <a:solidFill>
                  <a:schemeClr val="tx1"/>
                </a:solidFill>
              </a:rPr>
              <a:t>RAID (1) </a:t>
            </a:r>
            <a:br>
              <a:rPr lang="en-US" sz="3200" smtClean="0">
                <a:solidFill>
                  <a:schemeClr val="tx1"/>
                </a:solidFill>
              </a:rPr>
            </a:br>
            <a:r>
              <a:rPr lang="en-US" sz="2400" u="sng" smtClean="0">
                <a:solidFill>
                  <a:schemeClr val="tx1"/>
                </a:solidFill>
              </a:rPr>
              <a:t>R</a:t>
            </a:r>
            <a:r>
              <a:rPr lang="en-US" sz="2400" smtClean="0">
                <a:solidFill>
                  <a:schemeClr val="tx1"/>
                </a:solidFill>
              </a:rPr>
              <a:t>edundant </a:t>
            </a:r>
            <a:r>
              <a:rPr lang="en-US" sz="2400" u="sng" smtClean="0">
                <a:solidFill>
                  <a:schemeClr val="tx1"/>
                </a:solidFill>
              </a:rPr>
              <a:t>A</a:t>
            </a:r>
            <a:r>
              <a:rPr lang="en-US" sz="2400" smtClean="0">
                <a:solidFill>
                  <a:schemeClr val="tx1"/>
                </a:solidFill>
              </a:rPr>
              <a:t>rray of </a:t>
            </a:r>
            <a:r>
              <a:rPr lang="en-US" sz="2400" u="sng" smtClean="0">
                <a:solidFill>
                  <a:schemeClr val="tx1"/>
                </a:solidFill>
              </a:rPr>
              <a:t>I</a:t>
            </a:r>
            <a:r>
              <a:rPr lang="en-US" sz="2400" smtClean="0">
                <a:solidFill>
                  <a:schemeClr val="tx1"/>
                </a:solidFill>
              </a:rPr>
              <a:t>nexpensive </a:t>
            </a:r>
            <a:r>
              <a:rPr lang="en-US" sz="2400" u="sng" smtClean="0">
                <a:solidFill>
                  <a:schemeClr val="tx1"/>
                </a:solidFill>
              </a:rPr>
              <a:t>D</a:t>
            </a:r>
            <a:r>
              <a:rPr lang="en-US" sz="2400" smtClean="0">
                <a:solidFill>
                  <a:schemeClr val="tx1"/>
                </a:solidFill>
              </a:rPr>
              <a:t>isks</a:t>
            </a:r>
          </a:p>
        </p:txBody>
      </p:sp>
      <p:pic>
        <p:nvPicPr>
          <p:cNvPr id="29700" name="Picture 5" descr="2-23"/>
          <p:cNvPicPr>
            <a:picLocks noChangeAspect="1" noChangeArrowheads="1"/>
          </p:cNvPicPr>
          <p:nvPr/>
        </p:nvPicPr>
        <p:blipFill>
          <a:blip r:embed="rId2"/>
          <a:srcRect t="46219" r="23894"/>
          <a:stretch>
            <a:fillRect/>
          </a:stretch>
        </p:blipFill>
        <p:spPr bwMode="auto">
          <a:xfrm>
            <a:off x="2709863" y="1219200"/>
            <a:ext cx="4351337" cy="4187825"/>
          </a:xfrm>
          <a:prstGeom prst="rect">
            <a:avLst/>
          </a:prstGeom>
          <a:noFill/>
          <a:ln w="9525">
            <a:noFill/>
            <a:miter lim="800000"/>
            <a:headEnd/>
            <a:tailEnd/>
          </a:ln>
        </p:spPr>
      </p:pic>
      <p:sp>
        <p:nvSpPr>
          <p:cNvPr id="29701" name="Rectangle 6"/>
          <p:cNvSpPr>
            <a:spLocks noGrp="1" noChangeArrowheads="1"/>
          </p:cNvSpPr>
          <p:nvPr>
            <p:ph type="body" idx="1"/>
          </p:nvPr>
        </p:nvSpPr>
        <p:spPr>
          <a:xfrm>
            <a:off x="0" y="5715000"/>
            <a:ext cx="8909050" cy="838200"/>
          </a:xfrm>
          <a:noFill/>
        </p:spPr>
        <p:txBody>
          <a:bodyPr/>
          <a:lstStyle/>
          <a:p>
            <a:pPr algn="ctr" eaLnBrk="1" hangingPunct="1">
              <a:buFontTx/>
              <a:buNone/>
            </a:pPr>
            <a:r>
              <a:rPr lang="en-US" smtClean="0"/>
              <a:t>    RAID levels 3 through 5.   </a:t>
            </a:r>
            <a:br>
              <a:rPr lang="en-US" smtClean="0"/>
            </a:br>
            <a:r>
              <a:rPr lang="en-US" smtClean="0"/>
              <a:t>Backup and parity disks are shown shaded.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p>
            <a:r>
              <a:rPr lang="en-US"/>
              <a:t>  </a:t>
            </a:r>
          </a:p>
        </p:txBody>
      </p:sp>
      <p:sp>
        <p:nvSpPr>
          <p:cNvPr id="30723" name="Rectangle 2"/>
          <p:cNvSpPr>
            <a:spLocks noGrp="1" noChangeArrowheads="1"/>
          </p:cNvSpPr>
          <p:nvPr>
            <p:ph type="title"/>
          </p:nvPr>
        </p:nvSpPr>
        <p:spPr/>
        <p:txBody>
          <a:bodyPr/>
          <a:lstStyle/>
          <a:p>
            <a:pPr eaLnBrk="1" hangingPunct="1"/>
            <a:r>
              <a:rPr lang="en-US" smtClean="0">
                <a:solidFill>
                  <a:schemeClr val="tx1"/>
                </a:solidFill>
              </a:rPr>
              <a:t>CD-ROMs (1)</a:t>
            </a:r>
          </a:p>
        </p:txBody>
      </p:sp>
      <p:sp>
        <p:nvSpPr>
          <p:cNvPr id="30724" name="Rectangle 3"/>
          <p:cNvSpPr>
            <a:spLocks noGrp="1" noChangeArrowheads="1"/>
          </p:cNvSpPr>
          <p:nvPr>
            <p:ph type="body" idx="1"/>
          </p:nvPr>
        </p:nvSpPr>
        <p:spPr/>
        <p:txBody>
          <a:bodyPr/>
          <a:lstStyle/>
          <a:p>
            <a:pPr algn="ctr" eaLnBrk="1" hangingPunct="1">
              <a:buFontTx/>
              <a:buNone/>
            </a:pPr>
            <a:r>
              <a:rPr lang="en-US" smtClean="0"/>
              <a:t>Recording structure of a Compact Disk or CD-ROM.</a:t>
            </a:r>
          </a:p>
        </p:txBody>
      </p:sp>
      <p:pic>
        <p:nvPicPr>
          <p:cNvPr id="30725" name="Picture 4" descr="2-24"/>
          <p:cNvPicPr>
            <a:picLocks noChangeAspect="1" noChangeArrowheads="1"/>
          </p:cNvPicPr>
          <p:nvPr/>
        </p:nvPicPr>
        <p:blipFill>
          <a:blip r:embed="rId2"/>
          <a:srcRect/>
          <a:stretch>
            <a:fillRect/>
          </a:stretch>
        </p:blipFill>
        <p:spPr bwMode="auto">
          <a:xfrm>
            <a:off x="2224088" y="1330325"/>
            <a:ext cx="4978400" cy="397033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p:txBody>
          <a:bodyPr>
            <a:normAutofit fontScale="85000" lnSpcReduction="20000"/>
          </a:bodyPr>
          <a:lstStyle/>
          <a:p>
            <a:pPr>
              <a:buNone/>
            </a:pPr>
            <a:r>
              <a:rPr lang="en-IN" dirty="0" smtClean="0"/>
              <a:t>1.  A </a:t>
            </a:r>
            <a:r>
              <a:rPr lang="en-IN" dirty="0"/>
              <a:t>chef prepares a certain recipe, then serves it to the customers. Chef knows how to prepare the food item whereas customer cares only about quality and taste of the food. In a same way, “</a:t>
            </a:r>
            <a:r>
              <a:rPr lang="en-IN" b="1" dirty="0"/>
              <a:t>chef</a:t>
            </a:r>
            <a:r>
              <a:rPr lang="en-IN" dirty="0"/>
              <a:t>” can referred to as </a:t>
            </a:r>
            <a:r>
              <a:rPr lang="en-IN" b="1" dirty="0"/>
              <a:t>computer architecture</a:t>
            </a:r>
            <a:r>
              <a:rPr lang="en-IN" dirty="0"/>
              <a:t> and “</a:t>
            </a:r>
            <a:r>
              <a:rPr lang="en-IN" b="1" dirty="0"/>
              <a:t>customer</a:t>
            </a:r>
            <a:r>
              <a:rPr lang="en-IN" dirty="0"/>
              <a:t>” </a:t>
            </a:r>
            <a:r>
              <a:rPr lang="en-IN" b="1" dirty="0"/>
              <a:t>as computer organization</a:t>
            </a:r>
            <a:r>
              <a:rPr lang="en-IN" dirty="0"/>
              <a:t>.</a:t>
            </a:r>
          </a:p>
          <a:p>
            <a:pPr>
              <a:buNone/>
            </a:pPr>
            <a:r>
              <a:rPr lang="en-IN" dirty="0" smtClean="0"/>
              <a:t>2.  In </a:t>
            </a:r>
            <a:r>
              <a:rPr lang="en-IN" dirty="0"/>
              <a:t>a system, there are a set of instructions, it is enough for programmer or user to know what are a set of instructions present in case of </a:t>
            </a:r>
            <a:r>
              <a:rPr lang="en-IN" b="1" dirty="0"/>
              <a:t>computer </a:t>
            </a:r>
            <a:r>
              <a:rPr lang="en-IN" b="1" dirty="0" smtClean="0"/>
              <a:t>organization </a:t>
            </a:r>
            <a:r>
              <a:rPr lang="en-IN" dirty="0" smtClean="0"/>
              <a:t>whereas </a:t>
            </a:r>
            <a:r>
              <a:rPr lang="en-IN" dirty="0"/>
              <a:t>it is important for the system designer worries about how a set of instructions are implemented, algorithm of implementation is the emphasis in the case of architectural studies.</a:t>
            </a:r>
          </a:p>
          <a:p>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p>
            <a:r>
              <a:rPr lang="en-US"/>
              <a:t>  </a:t>
            </a:r>
          </a:p>
        </p:txBody>
      </p:sp>
      <p:sp>
        <p:nvSpPr>
          <p:cNvPr id="31747" name="Rectangle 2"/>
          <p:cNvSpPr>
            <a:spLocks noGrp="1" noChangeArrowheads="1"/>
          </p:cNvSpPr>
          <p:nvPr>
            <p:ph type="title"/>
          </p:nvPr>
        </p:nvSpPr>
        <p:spPr/>
        <p:txBody>
          <a:bodyPr/>
          <a:lstStyle/>
          <a:p>
            <a:pPr eaLnBrk="1" hangingPunct="1"/>
            <a:r>
              <a:rPr lang="en-US" smtClean="0">
                <a:solidFill>
                  <a:schemeClr val="tx1"/>
                </a:solidFill>
              </a:rPr>
              <a:t>CD-ROMs (2)</a:t>
            </a:r>
          </a:p>
        </p:txBody>
      </p:sp>
      <p:sp>
        <p:nvSpPr>
          <p:cNvPr id="31748" name="Rectangle 3"/>
          <p:cNvSpPr>
            <a:spLocks noGrp="1" noChangeArrowheads="1"/>
          </p:cNvSpPr>
          <p:nvPr>
            <p:ph type="body" idx="1"/>
          </p:nvPr>
        </p:nvSpPr>
        <p:spPr/>
        <p:txBody>
          <a:bodyPr/>
          <a:lstStyle/>
          <a:p>
            <a:pPr algn="ctr" eaLnBrk="1" hangingPunct="1">
              <a:buFontTx/>
              <a:buNone/>
            </a:pPr>
            <a:r>
              <a:rPr lang="en-US" smtClean="0"/>
              <a:t>Logical data layout on a CD-ROM.</a:t>
            </a:r>
          </a:p>
        </p:txBody>
      </p:sp>
      <p:pic>
        <p:nvPicPr>
          <p:cNvPr id="31749" name="Picture 5" descr="2-25"/>
          <p:cNvPicPr>
            <a:picLocks noChangeAspect="1" noChangeArrowheads="1"/>
          </p:cNvPicPr>
          <p:nvPr/>
        </p:nvPicPr>
        <p:blipFill>
          <a:blip r:embed="rId2"/>
          <a:srcRect/>
          <a:stretch>
            <a:fillRect/>
          </a:stretch>
        </p:blipFill>
        <p:spPr bwMode="auto">
          <a:xfrm>
            <a:off x="635000" y="1901825"/>
            <a:ext cx="8128000" cy="284321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p>
            <a:r>
              <a:rPr lang="en-US"/>
              <a:t>  </a:t>
            </a:r>
          </a:p>
        </p:txBody>
      </p:sp>
      <p:sp>
        <p:nvSpPr>
          <p:cNvPr id="32771" name="Rectangle 2"/>
          <p:cNvSpPr>
            <a:spLocks noGrp="1" noChangeArrowheads="1"/>
          </p:cNvSpPr>
          <p:nvPr>
            <p:ph type="title"/>
          </p:nvPr>
        </p:nvSpPr>
        <p:spPr/>
        <p:txBody>
          <a:bodyPr/>
          <a:lstStyle/>
          <a:p>
            <a:pPr eaLnBrk="1" hangingPunct="1"/>
            <a:r>
              <a:rPr lang="en-US" smtClean="0">
                <a:solidFill>
                  <a:schemeClr val="tx1"/>
                </a:solidFill>
              </a:rPr>
              <a:t>CD-Recordables</a:t>
            </a:r>
          </a:p>
        </p:txBody>
      </p:sp>
      <p:sp>
        <p:nvSpPr>
          <p:cNvPr id="32772" name="Rectangle 3"/>
          <p:cNvSpPr>
            <a:spLocks noGrp="1" noChangeArrowheads="1"/>
          </p:cNvSpPr>
          <p:nvPr>
            <p:ph type="body" idx="1"/>
          </p:nvPr>
        </p:nvSpPr>
        <p:spPr>
          <a:xfrm>
            <a:off x="309563" y="5121275"/>
            <a:ext cx="8562975" cy="1308100"/>
          </a:xfrm>
        </p:spPr>
        <p:txBody>
          <a:bodyPr/>
          <a:lstStyle/>
          <a:p>
            <a:pPr eaLnBrk="1" hangingPunct="1">
              <a:buFontTx/>
              <a:buNone/>
            </a:pPr>
            <a:r>
              <a:rPr lang="en-US" sz="2200" smtClean="0"/>
              <a:t>Cross section of a CD-R disk and laser (not to scale).  A CD-ROM has a similar structure, except without the dye layer and with a pitted aluminum layer instead of a reflective layer.</a:t>
            </a:r>
            <a:endParaRPr lang="en-US" smtClean="0"/>
          </a:p>
        </p:txBody>
      </p:sp>
      <p:pic>
        <p:nvPicPr>
          <p:cNvPr id="32773" name="Picture 4" descr="2-26"/>
          <p:cNvPicPr>
            <a:picLocks noChangeAspect="1" noChangeArrowheads="1"/>
          </p:cNvPicPr>
          <p:nvPr/>
        </p:nvPicPr>
        <p:blipFill>
          <a:blip r:embed="rId2"/>
          <a:srcRect/>
          <a:stretch>
            <a:fillRect/>
          </a:stretch>
        </p:blipFill>
        <p:spPr bwMode="auto">
          <a:xfrm>
            <a:off x="1325563" y="1243013"/>
            <a:ext cx="6554787" cy="355123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p>
            <a:r>
              <a:rPr lang="en-US"/>
              <a:t>  </a:t>
            </a:r>
          </a:p>
        </p:txBody>
      </p:sp>
      <p:sp>
        <p:nvSpPr>
          <p:cNvPr id="33795" name="Rectangle 2"/>
          <p:cNvSpPr>
            <a:spLocks noGrp="1" noChangeArrowheads="1"/>
          </p:cNvSpPr>
          <p:nvPr>
            <p:ph type="title"/>
          </p:nvPr>
        </p:nvSpPr>
        <p:spPr/>
        <p:txBody>
          <a:bodyPr/>
          <a:lstStyle/>
          <a:p>
            <a:pPr eaLnBrk="1" hangingPunct="1"/>
            <a:r>
              <a:rPr lang="en-US" smtClean="0">
                <a:solidFill>
                  <a:schemeClr val="tx1"/>
                </a:solidFill>
              </a:rPr>
              <a:t>DVD</a:t>
            </a:r>
          </a:p>
        </p:txBody>
      </p:sp>
      <p:sp>
        <p:nvSpPr>
          <p:cNvPr id="33796" name="Rectangle 3"/>
          <p:cNvSpPr>
            <a:spLocks noGrp="1" noChangeArrowheads="1"/>
          </p:cNvSpPr>
          <p:nvPr>
            <p:ph type="body" idx="1"/>
          </p:nvPr>
        </p:nvSpPr>
        <p:spPr>
          <a:xfrm>
            <a:off x="0" y="5270500"/>
            <a:ext cx="9144000" cy="838200"/>
          </a:xfrm>
        </p:spPr>
        <p:txBody>
          <a:bodyPr/>
          <a:lstStyle/>
          <a:p>
            <a:pPr algn="ctr" eaLnBrk="1" hangingPunct="1">
              <a:buFontTx/>
              <a:buNone/>
            </a:pPr>
            <a:r>
              <a:rPr lang="en-US" smtClean="0"/>
              <a:t>A double-sided, dual layer DVD disk.</a:t>
            </a:r>
          </a:p>
        </p:txBody>
      </p:sp>
      <p:pic>
        <p:nvPicPr>
          <p:cNvPr id="33797" name="Picture 4" descr="2-27"/>
          <p:cNvPicPr>
            <a:picLocks noChangeAspect="1" noChangeArrowheads="1"/>
          </p:cNvPicPr>
          <p:nvPr/>
        </p:nvPicPr>
        <p:blipFill>
          <a:blip r:embed="rId2"/>
          <a:srcRect/>
          <a:stretch>
            <a:fillRect/>
          </a:stretch>
        </p:blipFill>
        <p:spPr bwMode="auto">
          <a:xfrm>
            <a:off x="806450" y="1917700"/>
            <a:ext cx="7748588" cy="2192338"/>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en-US"/>
              <a:t>  </a:t>
            </a:r>
          </a:p>
        </p:txBody>
      </p:sp>
      <p:sp>
        <p:nvSpPr>
          <p:cNvPr id="34819" name="Rectangle 2"/>
          <p:cNvSpPr>
            <a:spLocks noGrp="1" noChangeArrowheads="1"/>
          </p:cNvSpPr>
          <p:nvPr>
            <p:ph type="title"/>
          </p:nvPr>
        </p:nvSpPr>
        <p:spPr>
          <a:xfrm>
            <a:off x="0" y="0"/>
            <a:ext cx="9144000" cy="1427163"/>
          </a:xfrm>
        </p:spPr>
        <p:txBody>
          <a:bodyPr/>
          <a:lstStyle/>
          <a:p>
            <a:pPr eaLnBrk="1" hangingPunct="1"/>
            <a:r>
              <a:rPr lang="en-US" smtClean="0">
                <a:solidFill>
                  <a:schemeClr val="tx1"/>
                </a:solidFill>
              </a:rPr>
              <a:t>Input/Output</a:t>
            </a:r>
            <a:br>
              <a:rPr lang="en-US" smtClean="0">
                <a:solidFill>
                  <a:schemeClr val="tx1"/>
                </a:solidFill>
              </a:rPr>
            </a:br>
            <a:r>
              <a:rPr lang="en-US" sz="2400" smtClean="0">
                <a:solidFill>
                  <a:schemeClr val="tx1"/>
                </a:solidFill>
              </a:rPr>
              <a:t>Buses (1)</a:t>
            </a:r>
          </a:p>
        </p:txBody>
      </p:sp>
      <p:sp>
        <p:nvSpPr>
          <p:cNvPr id="34820" name="Rectangle 3"/>
          <p:cNvSpPr>
            <a:spLocks noGrp="1" noChangeArrowheads="1"/>
          </p:cNvSpPr>
          <p:nvPr>
            <p:ph type="body" idx="1"/>
          </p:nvPr>
        </p:nvSpPr>
        <p:spPr/>
        <p:txBody>
          <a:bodyPr/>
          <a:lstStyle/>
          <a:p>
            <a:pPr algn="ctr" eaLnBrk="1" hangingPunct="1">
              <a:buFontTx/>
              <a:buNone/>
            </a:pPr>
            <a:r>
              <a:rPr lang="en-US" smtClean="0"/>
              <a:t>Physical structure of a personal computer.</a:t>
            </a:r>
          </a:p>
        </p:txBody>
      </p:sp>
      <p:pic>
        <p:nvPicPr>
          <p:cNvPr id="34821" name="Picture 4" descr="2-28"/>
          <p:cNvPicPr>
            <a:picLocks noChangeAspect="1" noChangeArrowheads="1"/>
          </p:cNvPicPr>
          <p:nvPr/>
        </p:nvPicPr>
        <p:blipFill>
          <a:blip r:embed="rId2"/>
          <a:srcRect/>
          <a:stretch>
            <a:fillRect/>
          </a:stretch>
        </p:blipFill>
        <p:spPr bwMode="auto">
          <a:xfrm>
            <a:off x="1749425" y="1492250"/>
            <a:ext cx="5707063" cy="3830638"/>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a:t>  </a:t>
            </a:r>
          </a:p>
        </p:txBody>
      </p:sp>
      <p:sp>
        <p:nvSpPr>
          <p:cNvPr id="35843" name="Rectangle 2"/>
          <p:cNvSpPr>
            <a:spLocks noGrp="1" noChangeArrowheads="1"/>
          </p:cNvSpPr>
          <p:nvPr>
            <p:ph type="title"/>
          </p:nvPr>
        </p:nvSpPr>
        <p:spPr>
          <a:xfrm>
            <a:off x="0" y="0"/>
            <a:ext cx="9144000" cy="1465263"/>
          </a:xfrm>
        </p:spPr>
        <p:txBody>
          <a:bodyPr/>
          <a:lstStyle/>
          <a:p>
            <a:pPr eaLnBrk="1" hangingPunct="1"/>
            <a:r>
              <a:rPr lang="en-US" smtClean="0">
                <a:solidFill>
                  <a:schemeClr val="tx1"/>
                </a:solidFill>
              </a:rPr>
              <a:t>Input/Output</a:t>
            </a:r>
            <a:br>
              <a:rPr lang="en-US" smtClean="0">
                <a:solidFill>
                  <a:schemeClr val="tx1"/>
                </a:solidFill>
              </a:rPr>
            </a:br>
            <a:r>
              <a:rPr lang="en-US" sz="2400" smtClean="0">
                <a:solidFill>
                  <a:schemeClr val="tx1"/>
                </a:solidFill>
              </a:rPr>
              <a:t>Buses (2)</a:t>
            </a:r>
          </a:p>
        </p:txBody>
      </p:sp>
      <p:sp>
        <p:nvSpPr>
          <p:cNvPr id="35844" name="Rectangle 3"/>
          <p:cNvSpPr>
            <a:spLocks noGrp="1" noChangeArrowheads="1"/>
          </p:cNvSpPr>
          <p:nvPr>
            <p:ph type="body" idx="1"/>
          </p:nvPr>
        </p:nvSpPr>
        <p:spPr/>
        <p:txBody>
          <a:bodyPr/>
          <a:lstStyle/>
          <a:p>
            <a:pPr algn="ctr" eaLnBrk="1" hangingPunct="1">
              <a:buFontTx/>
              <a:buNone/>
            </a:pPr>
            <a:r>
              <a:rPr lang="en-US" smtClean="0"/>
              <a:t>Logical structure of a simple personal computer.</a:t>
            </a:r>
          </a:p>
        </p:txBody>
      </p:sp>
      <p:pic>
        <p:nvPicPr>
          <p:cNvPr id="35845" name="Picture 4" descr="2-29"/>
          <p:cNvPicPr>
            <a:picLocks noChangeAspect="1" noChangeArrowheads="1"/>
          </p:cNvPicPr>
          <p:nvPr/>
        </p:nvPicPr>
        <p:blipFill>
          <a:blip r:embed="rId2"/>
          <a:srcRect/>
          <a:stretch>
            <a:fillRect/>
          </a:stretch>
        </p:blipFill>
        <p:spPr bwMode="auto">
          <a:xfrm>
            <a:off x="646113" y="1736725"/>
            <a:ext cx="7851775" cy="338455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p>
            <a:r>
              <a:rPr lang="en-US"/>
              <a:t>  </a:t>
            </a:r>
          </a:p>
        </p:txBody>
      </p:sp>
      <p:sp>
        <p:nvSpPr>
          <p:cNvPr id="36867" name="Rectangle 2"/>
          <p:cNvSpPr>
            <a:spLocks noGrp="1" noChangeArrowheads="1"/>
          </p:cNvSpPr>
          <p:nvPr>
            <p:ph type="title"/>
          </p:nvPr>
        </p:nvSpPr>
        <p:spPr>
          <a:xfrm>
            <a:off x="0" y="0"/>
            <a:ext cx="9144000" cy="1514475"/>
          </a:xfrm>
        </p:spPr>
        <p:txBody>
          <a:bodyPr/>
          <a:lstStyle/>
          <a:p>
            <a:pPr eaLnBrk="1" hangingPunct="1"/>
            <a:r>
              <a:rPr lang="en-US" smtClean="0">
                <a:solidFill>
                  <a:schemeClr val="tx1"/>
                </a:solidFill>
              </a:rPr>
              <a:t>Input/Output</a:t>
            </a:r>
            <a:br>
              <a:rPr lang="en-US" smtClean="0">
                <a:solidFill>
                  <a:schemeClr val="tx1"/>
                </a:solidFill>
              </a:rPr>
            </a:br>
            <a:r>
              <a:rPr lang="en-US" sz="2400" smtClean="0">
                <a:solidFill>
                  <a:schemeClr val="tx1"/>
                </a:solidFill>
              </a:rPr>
              <a:t>Buses (3)</a:t>
            </a:r>
          </a:p>
        </p:txBody>
      </p:sp>
      <p:sp>
        <p:nvSpPr>
          <p:cNvPr id="36868" name="Rectangle 3"/>
          <p:cNvSpPr>
            <a:spLocks noGrp="1" noChangeArrowheads="1"/>
          </p:cNvSpPr>
          <p:nvPr>
            <p:ph type="body" idx="1"/>
          </p:nvPr>
        </p:nvSpPr>
        <p:spPr/>
        <p:txBody>
          <a:bodyPr/>
          <a:lstStyle/>
          <a:p>
            <a:pPr algn="ctr" eaLnBrk="1" hangingPunct="1">
              <a:buFontTx/>
              <a:buNone/>
            </a:pPr>
            <a:r>
              <a:rPr lang="en-US" smtClean="0"/>
              <a:t>A typical modern PC with a PCI bus and an ISA bus.  </a:t>
            </a:r>
          </a:p>
        </p:txBody>
      </p:sp>
      <p:pic>
        <p:nvPicPr>
          <p:cNvPr id="36869" name="Picture 4" descr="2-30"/>
          <p:cNvPicPr>
            <a:picLocks noChangeAspect="1" noChangeArrowheads="1"/>
          </p:cNvPicPr>
          <p:nvPr/>
        </p:nvPicPr>
        <p:blipFill>
          <a:blip r:embed="rId2"/>
          <a:srcRect/>
          <a:stretch>
            <a:fillRect/>
          </a:stretch>
        </p:blipFill>
        <p:spPr bwMode="auto">
          <a:xfrm>
            <a:off x="1425575" y="1631950"/>
            <a:ext cx="6180138" cy="377507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1"/>
          </p:nvPr>
        </p:nvSpPr>
        <p:spPr>
          <a:noFill/>
        </p:spPr>
        <p:txBody>
          <a:bodyPr/>
          <a:lstStyle/>
          <a:p>
            <a:r>
              <a:rPr lang="en-US"/>
              <a:t>  </a:t>
            </a:r>
          </a:p>
        </p:txBody>
      </p:sp>
      <p:sp>
        <p:nvSpPr>
          <p:cNvPr id="37891" name="Rectangle 2"/>
          <p:cNvSpPr>
            <a:spLocks noGrp="1" noChangeArrowheads="1"/>
          </p:cNvSpPr>
          <p:nvPr>
            <p:ph type="title"/>
          </p:nvPr>
        </p:nvSpPr>
        <p:spPr/>
        <p:txBody>
          <a:bodyPr/>
          <a:lstStyle/>
          <a:p>
            <a:pPr eaLnBrk="1" hangingPunct="1"/>
            <a:r>
              <a:rPr lang="en-US" smtClean="0">
                <a:solidFill>
                  <a:schemeClr val="tx1"/>
                </a:solidFill>
              </a:rPr>
              <a:t>CRT Monitors</a:t>
            </a:r>
          </a:p>
        </p:txBody>
      </p:sp>
      <p:sp>
        <p:nvSpPr>
          <p:cNvPr id="37892" name="Rectangle 3"/>
          <p:cNvSpPr>
            <a:spLocks noGrp="1" noChangeArrowheads="1"/>
          </p:cNvSpPr>
          <p:nvPr>
            <p:ph type="body" idx="1"/>
          </p:nvPr>
        </p:nvSpPr>
        <p:spPr>
          <a:xfrm>
            <a:off x="2149475" y="5145088"/>
            <a:ext cx="6994525" cy="1408112"/>
          </a:xfrm>
        </p:spPr>
        <p:txBody>
          <a:bodyPr/>
          <a:lstStyle/>
          <a:p>
            <a:pPr eaLnBrk="1" hangingPunct="1">
              <a:buFontTx/>
              <a:buNone/>
            </a:pPr>
            <a:r>
              <a:rPr lang="en-US" smtClean="0"/>
              <a:t>(a) Cross section of a CRT</a:t>
            </a:r>
          </a:p>
          <a:p>
            <a:pPr eaLnBrk="1" hangingPunct="1">
              <a:buFontTx/>
              <a:buNone/>
            </a:pPr>
            <a:r>
              <a:rPr lang="en-US" smtClean="0"/>
              <a:t>(b) CRT scanning pattern</a:t>
            </a:r>
          </a:p>
        </p:txBody>
      </p:sp>
      <p:pic>
        <p:nvPicPr>
          <p:cNvPr id="37893" name="Picture 4" descr="2-31"/>
          <p:cNvPicPr>
            <a:picLocks noChangeAspect="1" noChangeArrowheads="1"/>
          </p:cNvPicPr>
          <p:nvPr/>
        </p:nvPicPr>
        <p:blipFill>
          <a:blip r:embed="rId2"/>
          <a:srcRect/>
          <a:stretch>
            <a:fillRect/>
          </a:stretch>
        </p:blipFill>
        <p:spPr bwMode="auto">
          <a:xfrm>
            <a:off x="1003300" y="1590675"/>
            <a:ext cx="6859588" cy="329247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p>
            <a:r>
              <a:rPr lang="en-US"/>
              <a:t>  </a:t>
            </a:r>
          </a:p>
        </p:txBody>
      </p:sp>
      <p:sp>
        <p:nvSpPr>
          <p:cNvPr id="38915" name="Rectangle 2"/>
          <p:cNvSpPr>
            <a:spLocks noGrp="1" noChangeArrowheads="1"/>
          </p:cNvSpPr>
          <p:nvPr>
            <p:ph type="title"/>
          </p:nvPr>
        </p:nvSpPr>
        <p:spPr/>
        <p:txBody>
          <a:bodyPr/>
          <a:lstStyle/>
          <a:p>
            <a:pPr eaLnBrk="1" hangingPunct="1"/>
            <a:r>
              <a:rPr lang="en-US" smtClean="0">
                <a:solidFill>
                  <a:schemeClr val="tx1"/>
                </a:solidFill>
              </a:rPr>
              <a:t>Flat Panel Displays</a:t>
            </a:r>
          </a:p>
        </p:txBody>
      </p:sp>
      <p:sp>
        <p:nvSpPr>
          <p:cNvPr id="38916" name="Rectangle 3"/>
          <p:cNvSpPr>
            <a:spLocks noGrp="1" noChangeArrowheads="1"/>
          </p:cNvSpPr>
          <p:nvPr>
            <p:ph type="body" idx="1"/>
          </p:nvPr>
        </p:nvSpPr>
        <p:spPr>
          <a:xfrm>
            <a:off x="493713" y="5268913"/>
            <a:ext cx="8650287" cy="1284287"/>
          </a:xfrm>
        </p:spPr>
        <p:txBody>
          <a:bodyPr/>
          <a:lstStyle/>
          <a:p>
            <a:pPr eaLnBrk="1" hangingPunct="1">
              <a:buFontTx/>
              <a:buNone/>
            </a:pPr>
            <a:r>
              <a:rPr lang="en-US" smtClean="0"/>
              <a:t>(a) The construction of an LCD screen.</a:t>
            </a:r>
          </a:p>
          <a:p>
            <a:pPr eaLnBrk="1" hangingPunct="1">
              <a:buFontTx/>
              <a:buNone/>
            </a:pPr>
            <a:r>
              <a:rPr lang="en-US" smtClean="0"/>
              <a:t>(b) The grooves on the rear and front plates are perpendicular to one another.</a:t>
            </a:r>
          </a:p>
        </p:txBody>
      </p:sp>
      <p:pic>
        <p:nvPicPr>
          <p:cNvPr id="38917" name="Picture 4" descr="2-32"/>
          <p:cNvPicPr>
            <a:picLocks noChangeAspect="1" noChangeArrowheads="1"/>
          </p:cNvPicPr>
          <p:nvPr/>
        </p:nvPicPr>
        <p:blipFill>
          <a:blip r:embed="rId2"/>
          <a:srcRect/>
          <a:stretch>
            <a:fillRect/>
          </a:stretch>
        </p:blipFill>
        <p:spPr bwMode="auto">
          <a:xfrm>
            <a:off x="1389063" y="1185863"/>
            <a:ext cx="5938837" cy="402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a:t>  </a:t>
            </a:r>
          </a:p>
        </p:txBody>
      </p:sp>
      <p:sp>
        <p:nvSpPr>
          <p:cNvPr id="39939" name="Rectangle 2"/>
          <p:cNvSpPr>
            <a:spLocks noGrp="1" noChangeArrowheads="1"/>
          </p:cNvSpPr>
          <p:nvPr>
            <p:ph type="title"/>
          </p:nvPr>
        </p:nvSpPr>
        <p:spPr/>
        <p:txBody>
          <a:bodyPr/>
          <a:lstStyle/>
          <a:p>
            <a:pPr eaLnBrk="1" hangingPunct="1"/>
            <a:r>
              <a:rPr lang="en-US" smtClean="0">
                <a:solidFill>
                  <a:schemeClr val="tx1"/>
                </a:solidFill>
              </a:rPr>
              <a:t>Mice</a:t>
            </a:r>
          </a:p>
        </p:txBody>
      </p:sp>
      <p:sp>
        <p:nvSpPr>
          <p:cNvPr id="39940" name="Rectangle 3"/>
          <p:cNvSpPr>
            <a:spLocks noGrp="1" noChangeArrowheads="1"/>
          </p:cNvSpPr>
          <p:nvPr>
            <p:ph type="body" idx="1"/>
          </p:nvPr>
        </p:nvSpPr>
        <p:spPr/>
        <p:txBody>
          <a:bodyPr/>
          <a:lstStyle/>
          <a:p>
            <a:pPr algn="ctr" eaLnBrk="1" hangingPunct="1">
              <a:buFontTx/>
              <a:buNone/>
            </a:pPr>
            <a:r>
              <a:rPr lang="en-US" smtClean="0"/>
              <a:t>A mouse being used to point to menu items.</a:t>
            </a:r>
          </a:p>
        </p:txBody>
      </p:sp>
      <p:pic>
        <p:nvPicPr>
          <p:cNvPr id="39941" name="Picture 4" descr="2-33"/>
          <p:cNvPicPr>
            <a:picLocks noChangeAspect="1" noChangeArrowheads="1"/>
          </p:cNvPicPr>
          <p:nvPr/>
        </p:nvPicPr>
        <p:blipFill>
          <a:blip r:embed="rId2"/>
          <a:srcRect/>
          <a:stretch>
            <a:fillRect/>
          </a:stretch>
        </p:blipFill>
        <p:spPr bwMode="auto">
          <a:xfrm>
            <a:off x="1593850" y="1316038"/>
            <a:ext cx="6389688" cy="3957637"/>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en-US"/>
              <a:t>  </a:t>
            </a:r>
          </a:p>
        </p:txBody>
      </p:sp>
      <p:sp>
        <p:nvSpPr>
          <p:cNvPr id="40963" name="Rectangle 2"/>
          <p:cNvSpPr>
            <a:spLocks noGrp="1" noChangeArrowheads="1"/>
          </p:cNvSpPr>
          <p:nvPr>
            <p:ph type="title"/>
          </p:nvPr>
        </p:nvSpPr>
        <p:spPr/>
        <p:txBody>
          <a:bodyPr/>
          <a:lstStyle/>
          <a:p>
            <a:pPr eaLnBrk="1" hangingPunct="1"/>
            <a:r>
              <a:rPr lang="en-US" smtClean="0">
                <a:solidFill>
                  <a:schemeClr val="tx1"/>
                </a:solidFill>
              </a:rPr>
              <a:t>Printers (1)</a:t>
            </a:r>
          </a:p>
        </p:txBody>
      </p:sp>
      <p:sp>
        <p:nvSpPr>
          <p:cNvPr id="40964" name="Rectangle 3"/>
          <p:cNvSpPr>
            <a:spLocks noGrp="1" noChangeArrowheads="1"/>
          </p:cNvSpPr>
          <p:nvPr>
            <p:ph type="body" idx="1"/>
          </p:nvPr>
        </p:nvSpPr>
        <p:spPr>
          <a:xfrm>
            <a:off x="865188" y="5430838"/>
            <a:ext cx="8278812" cy="838200"/>
          </a:xfrm>
        </p:spPr>
        <p:txBody>
          <a:bodyPr/>
          <a:lstStyle/>
          <a:p>
            <a:pPr eaLnBrk="1" hangingPunct="1">
              <a:lnSpc>
                <a:spcPct val="90000"/>
              </a:lnSpc>
              <a:buFontTx/>
              <a:buNone/>
            </a:pPr>
            <a:r>
              <a:rPr lang="en-US" smtClean="0"/>
              <a:t>(a) The letter “A” on a 5 x 7 matrix.  </a:t>
            </a:r>
          </a:p>
          <a:p>
            <a:pPr eaLnBrk="1" hangingPunct="1">
              <a:lnSpc>
                <a:spcPct val="90000"/>
              </a:lnSpc>
              <a:buFontTx/>
              <a:buNone/>
            </a:pPr>
            <a:r>
              <a:rPr lang="en-US" smtClean="0"/>
              <a:t>(b) The letter “A” printed with 24 overlapping needles.</a:t>
            </a:r>
          </a:p>
        </p:txBody>
      </p:sp>
      <p:pic>
        <p:nvPicPr>
          <p:cNvPr id="40965" name="Picture 4" descr="2-34"/>
          <p:cNvPicPr>
            <a:picLocks noChangeAspect="1" noChangeArrowheads="1"/>
          </p:cNvPicPr>
          <p:nvPr/>
        </p:nvPicPr>
        <p:blipFill>
          <a:blip r:embed="rId2"/>
          <a:srcRect/>
          <a:stretch>
            <a:fillRect/>
          </a:stretch>
        </p:blipFill>
        <p:spPr bwMode="auto">
          <a:xfrm>
            <a:off x="1822450" y="1587500"/>
            <a:ext cx="5740400" cy="35337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VON NEUMANN ARCHITECTURE</a:t>
            </a:r>
            <a:endParaRPr lang="en-IN" b="1" dirty="0"/>
          </a:p>
        </p:txBody>
      </p:sp>
      <p:sp>
        <p:nvSpPr>
          <p:cNvPr id="3" name="Content Placeholder 2"/>
          <p:cNvSpPr>
            <a:spLocks noGrp="1"/>
          </p:cNvSpPr>
          <p:nvPr>
            <p:ph idx="1"/>
          </p:nvPr>
        </p:nvSpPr>
        <p:spPr/>
        <p:txBody>
          <a:bodyPr>
            <a:normAutofit fontScale="85000" lnSpcReduction="20000"/>
          </a:bodyPr>
          <a:lstStyle/>
          <a:p>
            <a:pPr>
              <a:buNone/>
            </a:pPr>
            <a:r>
              <a:rPr lang="en-IN" dirty="0"/>
              <a:t>Von Neumann architecture was first </a:t>
            </a:r>
            <a:r>
              <a:rPr lang="en-IN" dirty="0" smtClean="0"/>
              <a:t>published</a:t>
            </a:r>
          </a:p>
          <a:p>
            <a:pPr>
              <a:buNone/>
            </a:pPr>
            <a:r>
              <a:rPr lang="en-IN" dirty="0" smtClean="0"/>
              <a:t>by</a:t>
            </a:r>
            <a:r>
              <a:rPr lang="en-IN" dirty="0"/>
              <a:t> John von Neumann in 1945.</a:t>
            </a:r>
          </a:p>
          <a:p>
            <a:pPr>
              <a:buNone/>
            </a:pPr>
            <a:r>
              <a:rPr lang="en-IN" dirty="0"/>
              <a:t>His computer architecture design consists </a:t>
            </a:r>
            <a:r>
              <a:rPr lang="en-IN" dirty="0" smtClean="0"/>
              <a:t>of</a:t>
            </a:r>
          </a:p>
          <a:p>
            <a:pPr>
              <a:buNone/>
            </a:pPr>
            <a:r>
              <a:rPr lang="en-IN" dirty="0" smtClean="0"/>
              <a:t>a</a:t>
            </a:r>
            <a:r>
              <a:rPr lang="en-IN" dirty="0"/>
              <a:t> Control Unit, Arithmetic and Logic Unit (</a:t>
            </a:r>
            <a:r>
              <a:rPr lang="en-IN" dirty="0" smtClean="0"/>
              <a:t>ALU),</a:t>
            </a:r>
          </a:p>
          <a:p>
            <a:pPr>
              <a:buNone/>
            </a:pPr>
            <a:r>
              <a:rPr lang="en-IN" dirty="0" smtClean="0"/>
              <a:t>Memory </a:t>
            </a:r>
            <a:r>
              <a:rPr lang="en-IN" dirty="0"/>
              <a:t>Unit, Registers and Inputs/Outputs.</a:t>
            </a:r>
          </a:p>
          <a:p>
            <a:pPr>
              <a:buNone/>
            </a:pPr>
            <a:r>
              <a:rPr lang="en-IN" dirty="0"/>
              <a:t>Von Neumann architecture is based on the </a:t>
            </a:r>
            <a:r>
              <a:rPr lang="en-IN" dirty="0" smtClean="0"/>
              <a:t>stored-</a:t>
            </a:r>
          </a:p>
          <a:p>
            <a:pPr>
              <a:buNone/>
            </a:pPr>
            <a:r>
              <a:rPr lang="en-IN" dirty="0" smtClean="0"/>
              <a:t>program </a:t>
            </a:r>
            <a:r>
              <a:rPr lang="en-IN" dirty="0"/>
              <a:t>computer concept, where instruction </a:t>
            </a:r>
            <a:r>
              <a:rPr lang="en-IN" dirty="0" smtClean="0"/>
              <a:t>data</a:t>
            </a:r>
          </a:p>
          <a:p>
            <a:pPr>
              <a:buNone/>
            </a:pPr>
            <a:r>
              <a:rPr lang="en-IN" dirty="0" smtClean="0"/>
              <a:t>and </a:t>
            </a:r>
            <a:r>
              <a:rPr lang="en-IN" dirty="0"/>
              <a:t>program data are stored in the </a:t>
            </a:r>
            <a:r>
              <a:rPr lang="en-IN" dirty="0" smtClean="0"/>
              <a:t>same</a:t>
            </a:r>
          </a:p>
          <a:p>
            <a:pPr>
              <a:buNone/>
            </a:pPr>
            <a:r>
              <a:rPr lang="en-IN" dirty="0" smtClean="0"/>
              <a:t>memory</a:t>
            </a:r>
            <a:r>
              <a:rPr lang="en-IN" dirty="0"/>
              <a:t>.  This design is still used in most </a:t>
            </a:r>
            <a:r>
              <a:rPr lang="en-IN" dirty="0" smtClean="0"/>
              <a:t>computers</a:t>
            </a:r>
          </a:p>
          <a:p>
            <a:pPr>
              <a:buNone/>
            </a:pPr>
            <a:r>
              <a:rPr lang="en-IN" dirty="0" smtClean="0"/>
              <a:t>produced </a:t>
            </a:r>
            <a:r>
              <a:rPr lang="en-IN" dirty="0"/>
              <a:t>today.</a:t>
            </a:r>
          </a:p>
          <a:p>
            <a:pPr>
              <a:buNone/>
            </a:pPr>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p:spPr>
        <p:txBody>
          <a:bodyPr/>
          <a:lstStyle/>
          <a:p>
            <a:r>
              <a:rPr lang="en-US"/>
              <a:t>  </a:t>
            </a:r>
          </a:p>
        </p:txBody>
      </p:sp>
      <p:sp>
        <p:nvSpPr>
          <p:cNvPr id="41987" name="Rectangle 2"/>
          <p:cNvSpPr>
            <a:spLocks noGrp="1" noChangeArrowheads="1"/>
          </p:cNvSpPr>
          <p:nvPr>
            <p:ph type="title"/>
          </p:nvPr>
        </p:nvSpPr>
        <p:spPr/>
        <p:txBody>
          <a:bodyPr/>
          <a:lstStyle/>
          <a:p>
            <a:pPr eaLnBrk="1" hangingPunct="1"/>
            <a:r>
              <a:rPr lang="en-US" smtClean="0">
                <a:solidFill>
                  <a:schemeClr val="tx1"/>
                </a:solidFill>
              </a:rPr>
              <a:t>Printers (2)</a:t>
            </a:r>
          </a:p>
        </p:txBody>
      </p:sp>
      <p:sp>
        <p:nvSpPr>
          <p:cNvPr id="41988" name="Rectangle 3"/>
          <p:cNvSpPr>
            <a:spLocks noGrp="1" noChangeArrowheads="1"/>
          </p:cNvSpPr>
          <p:nvPr>
            <p:ph type="body" idx="1"/>
          </p:nvPr>
        </p:nvSpPr>
        <p:spPr/>
        <p:txBody>
          <a:bodyPr/>
          <a:lstStyle/>
          <a:p>
            <a:pPr algn="ctr" eaLnBrk="1" hangingPunct="1">
              <a:buFontTx/>
              <a:buNone/>
            </a:pPr>
            <a:r>
              <a:rPr lang="en-US" smtClean="0"/>
              <a:t>Operation of a laser printer.</a:t>
            </a:r>
          </a:p>
        </p:txBody>
      </p:sp>
      <p:pic>
        <p:nvPicPr>
          <p:cNvPr id="41989" name="Picture 4" descr="2-35"/>
          <p:cNvPicPr>
            <a:picLocks noChangeAspect="1" noChangeArrowheads="1"/>
          </p:cNvPicPr>
          <p:nvPr/>
        </p:nvPicPr>
        <p:blipFill>
          <a:blip r:embed="rId2"/>
          <a:srcRect/>
          <a:stretch>
            <a:fillRect/>
          </a:stretch>
        </p:blipFill>
        <p:spPr bwMode="auto">
          <a:xfrm>
            <a:off x="2054225" y="1217613"/>
            <a:ext cx="5099050" cy="431323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p:spPr>
        <p:txBody>
          <a:bodyPr/>
          <a:lstStyle/>
          <a:p>
            <a:r>
              <a:rPr lang="en-US"/>
              <a:t>  </a:t>
            </a:r>
          </a:p>
        </p:txBody>
      </p:sp>
      <p:sp>
        <p:nvSpPr>
          <p:cNvPr id="43011" name="Rectangle 2"/>
          <p:cNvSpPr>
            <a:spLocks noGrp="1" noChangeArrowheads="1"/>
          </p:cNvSpPr>
          <p:nvPr>
            <p:ph type="title"/>
          </p:nvPr>
        </p:nvSpPr>
        <p:spPr/>
        <p:txBody>
          <a:bodyPr/>
          <a:lstStyle/>
          <a:p>
            <a:pPr eaLnBrk="1" hangingPunct="1"/>
            <a:r>
              <a:rPr lang="en-US" smtClean="0">
                <a:solidFill>
                  <a:schemeClr val="tx1"/>
                </a:solidFill>
              </a:rPr>
              <a:t>Printers (3)</a:t>
            </a:r>
          </a:p>
        </p:txBody>
      </p:sp>
      <p:sp>
        <p:nvSpPr>
          <p:cNvPr id="43012" name="Rectangle 3"/>
          <p:cNvSpPr>
            <a:spLocks noGrp="1" noChangeArrowheads="1"/>
          </p:cNvSpPr>
          <p:nvPr>
            <p:ph type="body" idx="1"/>
          </p:nvPr>
        </p:nvSpPr>
        <p:spPr>
          <a:xfrm>
            <a:off x="0" y="4973638"/>
            <a:ext cx="9144000" cy="838200"/>
          </a:xfrm>
        </p:spPr>
        <p:txBody>
          <a:bodyPr/>
          <a:lstStyle/>
          <a:p>
            <a:pPr algn="ctr" eaLnBrk="1" hangingPunct="1">
              <a:buFontTx/>
              <a:buNone/>
            </a:pPr>
            <a:r>
              <a:rPr lang="en-US" smtClean="0"/>
              <a:t>Halftone dots for various gray scale ranges. </a:t>
            </a:r>
          </a:p>
          <a:p>
            <a:pPr algn="ctr" eaLnBrk="1" hangingPunct="1">
              <a:buFontTx/>
              <a:buNone/>
            </a:pPr>
            <a:r>
              <a:rPr lang="en-US" smtClean="0"/>
              <a:t>(a) 0 – 6. (b) 14 – 20. (c) 28 – 34.  </a:t>
            </a:r>
          </a:p>
          <a:p>
            <a:pPr algn="ctr" eaLnBrk="1" hangingPunct="1">
              <a:buFontTx/>
              <a:buNone/>
            </a:pPr>
            <a:r>
              <a:rPr lang="en-US" smtClean="0"/>
              <a:t>(d) 56 – 62.  (e) 105 – 111.  (f) 161 – 167.</a:t>
            </a:r>
          </a:p>
        </p:txBody>
      </p:sp>
      <p:pic>
        <p:nvPicPr>
          <p:cNvPr id="43013" name="Picture 4" descr="2-36"/>
          <p:cNvPicPr>
            <a:picLocks noChangeAspect="1" noChangeArrowheads="1"/>
          </p:cNvPicPr>
          <p:nvPr/>
        </p:nvPicPr>
        <p:blipFill>
          <a:blip r:embed="rId2"/>
          <a:srcRect/>
          <a:stretch>
            <a:fillRect/>
          </a:stretch>
        </p:blipFill>
        <p:spPr bwMode="auto">
          <a:xfrm>
            <a:off x="633413" y="2439988"/>
            <a:ext cx="7867650" cy="150018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p>
            <a:r>
              <a:rPr lang="en-US"/>
              <a:t>  </a:t>
            </a:r>
          </a:p>
        </p:txBody>
      </p:sp>
      <p:sp>
        <p:nvSpPr>
          <p:cNvPr id="44035" name="Rectangle 2"/>
          <p:cNvSpPr>
            <a:spLocks noGrp="1" noChangeArrowheads="1"/>
          </p:cNvSpPr>
          <p:nvPr>
            <p:ph type="title"/>
          </p:nvPr>
        </p:nvSpPr>
        <p:spPr/>
        <p:txBody>
          <a:bodyPr/>
          <a:lstStyle/>
          <a:p>
            <a:pPr eaLnBrk="1" hangingPunct="1"/>
            <a:r>
              <a:rPr lang="en-US" smtClean="0">
                <a:solidFill>
                  <a:schemeClr val="tx1"/>
                </a:solidFill>
              </a:rPr>
              <a:t>Telecommunications</a:t>
            </a:r>
          </a:p>
        </p:txBody>
      </p:sp>
      <p:sp>
        <p:nvSpPr>
          <p:cNvPr id="44036" name="Rectangle 3"/>
          <p:cNvSpPr>
            <a:spLocks noGrp="1" noChangeArrowheads="1"/>
          </p:cNvSpPr>
          <p:nvPr>
            <p:ph type="body" idx="1"/>
          </p:nvPr>
        </p:nvSpPr>
        <p:spPr>
          <a:xfrm>
            <a:off x="152400" y="5241925"/>
            <a:ext cx="9144000" cy="1470025"/>
          </a:xfrm>
        </p:spPr>
        <p:txBody>
          <a:bodyPr/>
          <a:lstStyle/>
          <a:p>
            <a:pPr eaLnBrk="1" hangingPunct="1">
              <a:buClr>
                <a:schemeClr val="bg1"/>
              </a:buClr>
            </a:pPr>
            <a:r>
              <a:rPr lang="en-US" sz="2000" smtClean="0"/>
              <a:t>Transmission of the binary number 01001010000100 over a </a:t>
            </a:r>
          </a:p>
          <a:p>
            <a:pPr eaLnBrk="1" hangingPunct="1">
              <a:buClr>
                <a:schemeClr val="bg1"/>
              </a:buClr>
            </a:pPr>
            <a:r>
              <a:rPr lang="en-US" sz="2000" smtClean="0"/>
              <a:t>telephone line bit by bit.  (a) Two-level signal.  (b) Amplitude </a:t>
            </a:r>
          </a:p>
          <a:p>
            <a:pPr eaLnBrk="1" hangingPunct="1">
              <a:buClr>
                <a:schemeClr val="bg1"/>
              </a:buClr>
            </a:pPr>
            <a:r>
              <a:rPr lang="en-US" sz="2000" smtClean="0"/>
              <a:t>modulation.   (c) Frequency modulation.  (d) Phase modulation.</a:t>
            </a:r>
            <a:endParaRPr lang="en-US" smtClean="0"/>
          </a:p>
          <a:p>
            <a:pPr algn="ctr" eaLnBrk="1" hangingPunct="1">
              <a:buFontTx/>
              <a:buNone/>
            </a:pPr>
            <a:endParaRPr lang="en-US" smtClean="0"/>
          </a:p>
        </p:txBody>
      </p:sp>
      <p:pic>
        <p:nvPicPr>
          <p:cNvPr id="44037" name="Picture 4" descr="2-37"/>
          <p:cNvPicPr>
            <a:picLocks noChangeAspect="1" noChangeArrowheads="1"/>
          </p:cNvPicPr>
          <p:nvPr/>
        </p:nvPicPr>
        <p:blipFill>
          <a:blip r:embed="rId2"/>
          <a:srcRect/>
          <a:stretch>
            <a:fillRect/>
          </a:stretch>
        </p:blipFill>
        <p:spPr bwMode="auto">
          <a:xfrm>
            <a:off x="2003425" y="1149350"/>
            <a:ext cx="5029200" cy="387191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r>
              <a:rPr lang="en-US"/>
              <a:t>  </a:t>
            </a:r>
          </a:p>
        </p:txBody>
      </p:sp>
      <p:sp>
        <p:nvSpPr>
          <p:cNvPr id="45059" name="Rectangle 2"/>
          <p:cNvSpPr>
            <a:spLocks noGrp="1" noChangeArrowheads="1"/>
          </p:cNvSpPr>
          <p:nvPr>
            <p:ph type="title"/>
          </p:nvPr>
        </p:nvSpPr>
        <p:spPr/>
        <p:txBody>
          <a:bodyPr/>
          <a:lstStyle/>
          <a:p>
            <a:pPr eaLnBrk="1" hangingPunct="1"/>
            <a:r>
              <a:rPr lang="en-US" smtClean="0">
                <a:solidFill>
                  <a:schemeClr val="tx1"/>
                </a:solidFill>
              </a:rPr>
              <a:t>Digital Subscriber Lines (1)</a:t>
            </a:r>
          </a:p>
        </p:txBody>
      </p:sp>
      <p:sp>
        <p:nvSpPr>
          <p:cNvPr id="45060" name="Rectangle 3"/>
          <p:cNvSpPr>
            <a:spLocks noGrp="1" noChangeArrowheads="1"/>
          </p:cNvSpPr>
          <p:nvPr>
            <p:ph type="body" idx="1"/>
          </p:nvPr>
        </p:nvSpPr>
        <p:spPr>
          <a:xfrm>
            <a:off x="0" y="5319713"/>
            <a:ext cx="9144000" cy="838200"/>
          </a:xfrm>
        </p:spPr>
        <p:txBody>
          <a:bodyPr/>
          <a:lstStyle/>
          <a:p>
            <a:pPr algn="ctr" eaLnBrk="1" hangingPunct="1">
              <a:buFontTx/>
              <a:buNone/>
            </a:pPr>
            <a:r>
              <a:rPr lang="en-US" smtClean="0"/>
              <a:t>Operation of ADSL.</a:t>
            </a:r>
          </a:p>
        </p:txBody>
      </p:sp>
      <p:pic>
        <p:nvPicPr>
          <p:cNvPr id="45061" name="Picture 4" descr="2-38"/>
          <p:cNvPicPr>
            <a:picLocks noChangeAspect="1" noChangeArrowheads="1"/>
          </p:cNvPicPr>
          <p:nvPr/>
        </p:nvPicPr>
        <p:blipFill>
          <a:blip r:embed="rId2"/>
          <a:srcRect/>
          <a:stretch>
            <a:fillRect/>
          </a:stretch>
        </p:blipFill>
        <p:spPr bwMode="auto">
          <a:xfrm>
            <a:off x="855663" y="2281238"/>
            <a:ext cx="7812087" cy="18383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p>
            <a:r>
              <a:rPr lang="en-US"/>
              <a:t>  </a:t>
            </a:r>
          </a:p>
        </p:txBody>
      </p:sp>
      <p:sp>
        <p:nvSpPr>
          <p:cNvPr id="46083" name="Rectangle 2"/>
          <p:cNvSpPr>
            <a:spLocks noGrp="1" noChangeArrowheads="1"/>
          </p:cNvSpPr>
          <p:nvPr>
            <p:ph type="title"/>
          </p:nvPr>
        </p:nvSpPr>
        <p:spPr>
          <a:xfrm>
            <a:off x="0" y="-19050"/>
            <a:ext cx="9144000" cy="1143000"/>
          </a:xfrm>
        </p:spPr>
        <p:txBody>
          <a:bodyPr/>
          <a:lstStyle/>
          <a:p>
            <a:pPr eaLnBrk="1" hangingPunct="1"/>
            <a:r>
              <a:rPr lang="en-US" smtClean="0">
                <a:solidFill>
                  <a:schemeClr val="tx1"/>
                </a:solidFill>
              </a:rPr>
              <a:t>Digital Subscriber Lines (2)</a:t>
            </a:r>
          </a:p>
        </p:txBody>
      </p:sp>
      <p:sp>
        <p:nvSpPr>
          <p:cNvPr id="46084" name="Rectangle 3"/>
          <p:cNvSpPr>
            <a:spLocks noGrp="1" noChangeArrowheads="1"/>
          </p:cNvSpPr>
          <p:nvPr>
            <p:ph type="body" idx="1"/>
          </p:nvPr>
        </p:nvSpPr>
        <p:spPr/>
        <p:txBody>
          <a:bodyPr/>
          <a:lstStyle/>
          <a:p>
            <a:pPr algn="ctr" eaLnBrk="1" hangingPunct="1">
              <a:buFontTx/>
              <a:buNone/>
            </a:pPr>
            <a:r>
              <a:rPr lang="en-US" smtClean="0"/>
              <a:t>A typical ADSL equipment configuration.</a:t>
            </a:r>
          </a:p>
        </p:txBody>
      </p:sp>
      <p:pic>
        <p:nvPicPr>
          <p:cNvPr id="46085" name="Picture 4" descr="2-39"/>
          <p:cNvPicPr>
            <a:picLocks noChangeAspect="1" noChangeArrowheads="1"/>
          </p:cNvPicPr>
          <p:nvPr/>
        </p:nvPicPr>
        <p:blipFill>
          <a:blip r:embed="rId2"/>
          <a:srcRect/>
          <a:stretch>
            <a:fillRect/>
          </a:stretch>
        </p:blipFill>
        <p:spPr bwMode="auto">
          <a:xfrm>
            <a:off x="1492250" y="1547813"/>
            <a:ext cx="6472238" cy="35877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p:spPr>
        <p:txBody>
          <a:bodyPr/>
          <a:lstStyle/>
          <a:p>
            <a:r>
              <a:rPr lang="en-US"/>
              <a:t>  </a:t>
            </a:r>
          </a:p>
        </p:txBody>
      </p:sp>
      <p:sp>
        <p:nvSpPr>
          <p:cNvPr id="47107" name="Rectangle 2"/>
          <p:cNvSpPr>
            <a:spLocks noGrp="1" noChangeArrowheads="1"/>
          </p:cNvSpPr>
          <p:nvPr>
            <p:ph type="title"/>
          </p:nvPr>
        </p:nvSpPr>
        <p:spPr/>
        <p:txBody>
          <a:bodyPr/>
          <a:lstStyle/>
          <a:p>
            <a:pPr eaLnBrk="1" hangingPunct="1"/>
            <a:r>
              <a:rPr lang="en-US" smtClean="0">
                <a:solidFill>
                  <a:schemeClr val="tx1"/>
                </a:solidFill>
              </a:rPr>
              <a:t>Internet over Cable (1)</a:t>
            </a:r>
          </a:p>
        </p:txBody>
      </p:sp>
      <p:sp>
        <p:nvSpPr>
          <p:cNvPr id="47108" name="Rectangle 3"/>
          <p:cNvSpPr>
            <a:spLocks noGrp="1" noChangeArrowheads="1"/>
          </p:cNvSpPr>
          <p:nvPr>
            <p:ph type="body" idx="1"/>
          </p:nvPr>
        </p:nvSpPr>
        <p:spPr>
          <a:xfrm>
            <a:off x="0" y="5281613"/>
            <a:ext cx="9144000" cy="838200"/>
          </a:xfrm>
        </p:spPr>
        <p:txBody>
          <a:bodyPr>
            <a:normAutofit fontScale="92500" lnSpcReduction="20000"/>
          </a:bodyPr>
          <a:lstStyle/>
          <a:p>
            <a:pPr algn="ctr" eaLnBrk="1" hangingPunct="1">
              <a:buFontTx/>
              <a:buNone/>
            </a:pPr>
            <a:r>
              <a:rPr lang="en-US" smtClean="0"/>
              <a:t>Frequency allocation in a typical cable TV system </a:t>
            </a:r>
            <a:br>
              <a:rPr lang="en-US" smtClean="0"/>
            </a:br>
            <a:r>
              <a:rPr lang="en-US" smtClean="0"/>
              <a:t>used for Internet access</a:t>
            </a:r>
          </a:p>
        </p:txBody>
      </p:sp>
      <p:pic>
        <p:nvPicPr>
          <p:cNvPr id="47109" name="Picture 4" descr="2-40"/>
          <p:cNvPicPr>
            <a:picLocks noChangeAspect="1" noChangeArrowheads="1"/>
          </p:cNvPicPr>
          <p:nvPr/>
        </p:nvPicPr>
        <p:blipFill>
          <a:blip r:embed="rId2"/>
          <a:srcRect/>
          <a:stretch>
            <a:fillRect/>
          </a:stretch>
        </p:blipFill>
        <p:spPr bwMode="auto">
          <a:xfrm>
            <a:off x="568325" y="1912938"/>
            <a:ext cx="8097838" cy="2522537"/>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p:spPr>
        <p:txBody>
          <a:bodyPr/>
          <a:lstStyle/>
          <a:p>
            <a:r>
              <a:rPr lang="en-US"/>
              <a:t>  </a:t>
            </a:r>
          </a:p>
        </p:txBody>
      </p:sp>
      <p:sp>
        <p:nvSpPr>
          <p:cNvPr id="48131" name="Rectangle 2"/>
          <p:cNvSpPr>
            <a:spLocks noGrp="1" noChangeArrowheads="1"/>
          </p:cNvSpPr>
          <p:nvPr>
            <p:ph type="title"/>
          </p:nvPr>
        </p:nvSpPr>
        <p:spPr/>
        <p:txBody>
          <a:bodyPr/>
          <a:lstStyle/>
          <a:p>
            <a:pPr eaLnBrk="1" hangingPunct="1"/>
            <a:r>
              <a:rPr lang="en-US" smtClean="0">
                <a:solidFill>
                  <a:schemeClr val="tx1"/>
                </a:solidFill>
              </a:rPr>
              <a:t>Internet over Cable (2)</a:t>
            </a:r>
          </a:p>
        </p:txBody>
      </p:sp>
      <p:sp>
        <p:nvSpPr>
          <p:cNvPr id="48132" name="Rectangle 3"/>
          <p:cNvSpPr>
            <a:spLocks noGrp="1" noChangeArrowheads="1"/>
          </p:cNvSpPr>
          <p:nvPr>
            <p:ph type="body" idx="1"/>
          </p:nvPr>
        </p:nvSpPr>
        <p:spPr>
          <a:xfrm>
            <a:off x="0" y="4751388"/>
            <a:ext cx="9144000" cy="1801812"/>
          </a:xfrm>
        </p:spPr>
        <p:txBody>
          <a:bodyPr>
            <a:normAutofit fontScale="85000" lnSpcReduction="10000"/>
          </a:bodyPr>
          <a:lstStyle/>
          <a:p>
            <a:pPr algn="ctr" eaLnBrk="1" hangingPunct="1">
              <a:lnSpc>
                <a:spcPct val="90000"/>
              </a:lnSpc>
              <a:buFontTx/>
              <a:buNone/>
            </a:pPr>
            <a:r>
              <a:rPr lang="en-US" smtClean="0"/>
              <a:t>Typical details of the upstream and downstream channels in North America.  QAM-64 (Quadrature Amplitude Modulation) allows 6 bits/Hz but only works at high frequencies.  QPSK (Quadrature Phase Shift Keying) works at low frequencies </a:t>
            </a:r>
            <a:br>
              <a:rPr lang="en-US" smtClean="0"/>
            </a:br>
            <a:r>
              <a:rPr lang="en-US" smtClean="0"/>
              <a:t>but allows only 2 bits/Hz. </a:t>
            </a:r>
          </a:p>
        </p:txBody>
      </p:sp>
      <p:pic>
        <p:nvPicPr>
          <p:cNvPr id="48133" name="Picture 4" descr="2-41"/>
          <p:cNvPicPr>
            <a:picLocks noChangeAspect="1" noChangeArrowheads="1"/>
          </p:cNvPicPr>
          <p:nvPr/>
        </p:nvPicPr>
        <p:blipFill>
          <a:blip r:embed="rId2"/>
          <a:srcRect/>
          <a:stretch>
            <a:fillRect/>
          </a:stretch>
        </p:blipFill>
        <p:spPr bwMode="auto">
          <a:xfrm>
            <a:off x="800100" y="1536700"/>
            <a:ext cx="7712075" cy="2435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p:spPr>
        <p:txBody>
          <a:bodyPr/>
          <a:lstStyle/>
          <a:p>
            <a:r>
              <a:rPr lang="en-US"/>
              <a:t>  </a:t>
            </a:r>
          </a:p>
        </p:txBody>
      </p:sp>
      <p:sp>
        <p:nvSpPr>
          <p:cNvPr id="49155" name="Rectangle 2"/>
          <p:cNvSpPr>
            <a:spLocks noGrp="1" noChangeArrowheads="1"/>
          </p:cNvSpPr>
          <p:nvPr>
            <p:ph type="title"/>
          </p:nvPr>
        </p:nvSpPr>
        <p:spPr/>
        <p:txBody>
          <a:bodyPr/>
          <a:lstStyle/>
          <a:p>
            <a:pPr eaLnBrk="1" hangingPunct="1"/>
            <a:r>
              <a:rPr lang="en-US" smtClean="0">
                <a:solidFill>
                  <a:schemeClr val="tx1"/>
                </a:solidFill>
              </a:rPr>
              <a:t>Digital Cameras</a:t>
            </a:r>
          </a:p>
        </p:txBody>
      </p:sp>
      <p:sp>
        <p:nvSpPr>
          <p:cNvPr id="49156" name="Rectangle 3"/>
          <p:cNvSpPr>
            <a:spLocks noGrp="1" noChangeArrowheads="1"/>
          </p:cNvSpPr>
          <p:nvPr>
            <p:ph type="body" idx="1"/>
          </p:nvPr>
        </p:nvSpPr>
        <p:spPr/>
        <p:txBody>
          <a:bodyPr/>
          <a:lstStyle/>
          <a:p>
            <a:pPr algn="ctr" eaLnBrk="1" hangingPunct="1">
              <a:buFontTx/>
              <a:buNone/>
            </a:pPr>
            <a:r>
              <a:rPr lang="en-US" smtClean="0"/>
              <a:t>A digital camera.</a:t>
            </a:r>
          </a:p>
        </p:txBody>
      </p:sp>
      <p:pic>
        <p:nvPicPr>
          <p:cNvPr id="49157" name="Picture 4" descr="2-42"/>
          <p:cNvPicPr>
            <a:picLocks noChangeAspect="1" noChangeArrowheads="1"/>
          </p:cNvPicPr>
          <p:nvPr/>
        </p:nvPicPr>
        <p:blipFill>
          <a:blip r:embed="rId2"/>
          <a:srcRect/>
          <a:stretch>
            <a:fillRect/>
          </a:stretch>
        </p:blipFill>
        <p:spPr bwMode="auto">
          <a:xfrm>
            <a:off x="871538" y="1250950"/>
            <a:ext cx="6954837" cy="4041775"/>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p:spPr>
        <p:txBody>
          <a:bodyPr/>
          <a:lstStyle/>
          <a:p>
            <a:r>
              <a:rPr lang="en-US"/>
              <a:t>  </a:t>
            </a:r>
          </a:p>
        </p:txBody>
      </p:sp>
      <p:sp>
        <p:nvSpPr>
          <p:cNvPr id="50179" name="Rectangle 2"/>
          <p:cNvSpPr>
            <a:spLocks noGrp="1" noChangeArrowheads="1"/>
          </p:cNvSpPr>
          <p:nvPr>
            <p:ph type="title"/>
          </p:nvPr>
        </p:nvSpPr>
        <p:spPr/>
        <p:txBody>
          <a:bodyPr/>
          <a:lstStyle/>
          <a:p>
            <a:pPr eaLnBrk="1" hangingPunct="1"/>
            <a:r>
              <a:rPr lang="en-US" smtClean="0">
                <a:solidFill>
                  <a:schemeClr val="tx1"/>
                </a:solidFill>
              </a:rPr>
              <a:t>ASCII Character Codes (1)</a:t>
            </a:r>
          </a:p>
        </p:txBody>
      </p:sp>
      <p:sp>
        <p:nvSpPr>
          <p:cNvPr id="50180" name="Rectangle 3"/>
          <p:cNvSpPr>
            <a:spLocks noGrp="1" noChangeArrowheads="1"/>
          </p:cNvSpPr>
          <p:nvPr>
            <p:ph type="body" idx="1"/>
          </p:nvPr>
        </p:nvSpPr>
        <p:spPr>
          <a:xfrm>
            <a:off x="544513" y="5837238"/>
            <a:ext cx="8340725" cy="566737"/>
          </a:xfrm>
        </p:spPr>
        <p:txBody>
          <a:bodyPr>
            <a:normAutofit lnSpcReduction="10000"/>
          </a:bodyPr>
          <a:lstStyle/>
          <a:p>
            <a:pPr algn="ctr" eaLnBrk="1" hangingPunct="1">
              <a:buFontTx/>
              <a:buNone/>
            </a:pPr>
            <a:r>
              <a:rPr lang="en-US" smtClean="0"/>
              <a:t>The ASCII Character set: characters 0 – 31.</a:t>
            </a:r>
          </a:p>
        </p:txBody>
      </p:sp>
      <p:pic>
        <p:nvPicPr>
          <p:cNvPr id="50181" name="Picture 5"/>
          <p:cNvPicPr>
            <a:picLocks noChangeAspect="1" noChangeArrowheads="1"/>
          </p:cNvPicPr>
          <p:nvPr/>
        </p:nvPicPr>
        <p:blipFill>
          <a:blip r:embed="rId2"/>
          <a:srcRect/>
          <a:stretch>
            <a:fillRect/>
          </a:stretch>
        </p:blipFill>
        <p:spPr bwMode="auto">
          <a:xfrm>
            <a:off x="1019175" y="1419225"/>
            <a:ext cx="7105650" cy="40195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p:spPr>
        <p:txBody>
          <a:bodyPr/>
          <a:lstStyle/>
          <a:p>
            <a:r>
              <a:rPr lang="en-US"/>
              <a:t>  </a:t>
            </a:r>
          </a:p>
        </p:txBody>
      </p:sp>
      <p:sp>
        <p:nvSpPr>
          <p:cNvPr id="51203" name="Rectangle 2"/>
          <p:cNvSpPr>
            <a:spLocks noGrp="1" noChangeArrowheads="1"/>
          </p:cNvSpPr>
          <p:nvPr>
            <p:ph type="title"/>
          </p:nvPr>
        </p:nvSpPr>
        <p:spPr/>
        <p:txBody>
          <a:bodyPr/>
          <a:lstStyle/>
          <a:p>
            <a:pPr eaLnBrk="1" hangingPunct="1"/>
            <a:r>
              <a:rPr lang="en-US" smtClean="0">
                <a:solidFill>
                  <a:schemeClr val="tx1"/>
                </a:solidFill>
              </a:rPr>
              <a:t>ASCII Character Codes (2)</a:t>
            </a:r>
          </a:p>
        </p:txBody>
      </p:sp>
      <p:sp>
        <p:nvSpPr>
          <p:cNvPr id="51204" name="Rectangle 3"/>
          <p:cNvSpPr>
            <a:spLocks noGrp="1" noChangeArrowheads="1"/>
          </p:cNvSpPr>
          <p:nvPr>
            <p:ph type="body" idx="1"/>
          </p:nvPr>
        </p:nvSpPr>
        <p:spPr>
          <a:xfrm>
            <a:off x="544513" y="5837238"/>
            <a:ext cx="8340725" cy="566737"/>
          </a:xfrm>
        </p:spPr>
        <p:txBody>
          <a:bodyPr>
            <a:normAutofit lnSpcReduction="10000"/>
          </a:bodyPr>
          <a:lstStyle/>
          <a:p>
            <a:pPr algn="ctr" eaLnBrk="1" hangingPunct="1">
              <a:buFontTx/>
              <a:buNone/>
            </a:pPr>
            <a:r>
              <a:rPr lang="en-US" smtClean="0"/>
              <a:t>The ASCII Character set: characters 32 – 127.</a:t>
            </a:r>
          </a:p>
        </p:txBody>
      </p:sp>
      <p:pic>
        <p:nvPicPr>
          <p:cNvPr id="51205" name="Picture 5"/>
          <p:cNvPicPr>
            <a:picLocks noChangeAspect="1" noChangeArrowheads="1"/>
          </p:cNvPicPr>
          <p:nvPr/>
        </p:nvPicPr>
        <p:blipFill>
          <a:blip r:embed="rId2"/>
          <a:srcRect/>
          <a:stretch>
            <a:fillRect/>
          </a:stretch>
        </p:blipFill>
        <p:spPr bwMode="auto">
          <a:xfrm>
            <a:off x="1066800" y="1452563"/>
            <a:ext cx="7010400" cy="395287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BLOCK DIAGRAM OF </a:t>
            </a:r>
            <a:br>
              <a:rPr lang="en-IN" b="1" dirty="0" smtClean="0"/>
            </a:br>
            <a:r>
              <a:rPr lang="en-IN" b="1" dirty="0" smtClean="0"/>
              <a:t>VON NEUMANN ARCHITECTURE</a:t>
            </a:r>
            <a:endParaRPr lang="en-IN" b="1" dirty="0"/>
          </a:p>
        </p:txBody>
      </p:sp>
      <p:pic>
        <p:nvPicPr>
          <p:cNvPr id="4" name="Content Placeholder 3" descr="Von-Neumann-Architecture-Diagram.jpg"/>
          <p:cNvPicPr>
            <a:picLocks noGrp="1" noChangeAspect="1"/>
          </p:cNvPicPr>
          <p:nvPr>
            <p:ph idx="1"/>
          </p:nvPr>
        </p:nvPicPr>
        <p:blipFill>
          <a:blip r:embed="rId2"/>
          <a:stretch>
            <a:fillRect/>
          </a:stretch>
        </p:blipFill>
        <p:spPr>
          <a:xfrm>
            <a:off x="1000100" y="1600200"/>
            <a:ext cx="6929485" cy="4829196"/>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UNIT III</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MEMORY HIERARCHY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fontAlgn="base">
              <a:buNone/>
            </a:pPr>
            <a:r>
              <a:rPr lang="en-IN" b="1" dirty="0" smtClean="0"/>
              <a:t>INTRODUCTION</a:t>
            </a:r>
          </a:p>
          <a:p>
            <a:pPr fontAlgn="base"/>
            <a:r>
              <a:rPr lang="en-IN" dirty="0" smtClean="0"/>
              <a:t>The </a:t>
            </a:r>
            <a:r>
              <a:rPr lang="en-IN" dirty="0"/>
              <a:t>memory in a computer can be divided into five hierarchies based on the speed as well as use. The processor can move from one level to another based on its requirements. The five hierarchies in the memory are registers, cache, main memory, magnetic discs, and magnetic tapes. The first three hierarchies are volatile memories which mean when there is no power, and then automatically they lose their stored data. Whereas the last two hierarchies are not volatile which means they store the data permanently.</a:t>
            </a:r>
          </a:p>
          <a:p>
            <a:pPr fontAlgn="base"/>
            <a:r>
              <a:rPr lang="en-IN" dirty="0"/>
              <a:t>A memory element is the set of storage devices which stores the binary data in the type of bits. In general, the storage of memory can be classified into two categories such as volatile as well as non- volatile</a:t>
            </a:r>
          </a:p>
          <a:p>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fontAlgn="base">
              <a:buNone/>
            </a:pPr>
            <a:r>
              <a:rPr lang="en-IN" dirty="0"/>
              <a:t>The </a:t>
            </a:r>
            <a:r>
              <a:rPr lang="en-IN" b="1" dirty="0"/>
              <a:t>memory hierarchy design</a:t>
            </a:r>
            <a:r>
              <a:rPr lang="en-IN" dirty="0"/>
              <a:t> in a computer system mainly includes different storage devices. Most of the computers were inbuilt with extra storage to run more powerfully beyond the main memory capacity. The following </a:t>
            </a:r>
            <a:r>
              <a:rPr lang="en-IN" b="1" dirty="0"/>
              <a:t>memory hierarchy diagram</a:t>
            </a:r>
            <a:r>
              <a:rPr lang="en-IN" dirty="0"/>
              <a:t> is a hierarchical pyramid for computer memory. The designing of the memory hierarchy is divided into two types such as primary (Internal) memory and secondary (External) memory.</a:t>
            </a:r>
          </a:p>
          <a:p>
            <a:pPr>
              <a:buNone/>
            </a:pPr>
            <a:r>
              <a:rPr lang="en-IN" dirty="0" smtClean="0"/>
              <a:t/>
            </a:r>
            <a:br>
              <a:rPr lang="en-IN" dirty="0" smtClean="0"/>
            </a:br>
            <a:endParaRPr lang="en-I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download.jpg"/>
          <p:cNvPicPr>
            <a:picLocks noGrp="1" noChangeAspect="1"/>
          </p:cNvPicPr>
          <p:nvPr>
            <p:ph idx="1"/>
          </p:nvPr>
        </p:nvPicPr>
        <p:blipFill>
          <a:blip r:embed="rId2"/>
          <a:stretch>
            <a:fillRect/>
          </a:stretch>
        </p:blipFill>
        <p:spPr>
          <a:xfrm>
            <a:off x="2928926" y="500042"/>
            <a:ext cx="4143404" cy="2786058"/>
          </a:xfrm>
        </p:spPr>
      </p:pic>
      <p:sp>
        <p:nvSpPr>
          <p:cNvPr id="8" name="Rectangle 7"/>
          <p:cNvSpPr/>
          <p:nvPr/>
        </p:nvSpPr>
        <p:spPr>
          <a:xfrm>
            <a:off x="785786" y="3500438"/>
            <a:ext cx="7572428" cy="3046988"/>
          </a:xfrm>
          <a:prstGeom prst="rect">
            <a:avLst/>
          </a:prstGeom>
        </p:spPr>
        <p:txBody>
          <a:bodyPr wrap="square">
            <a:spAutoFit/>
          </a:bodyPr>
          <a:lstStyle/>
          <a:p>
            <a:r>
              <a:rPr lang="en-US" sz="2400" dirty="0"/>
              <a:t>The </a:t>
            </a:r>
            <a:r>
              <a:rPr lang="en-US" sz="2400" b="1" dirty="0"/>
              <a:t>memory hierarchy design</a:t>
            </a:r>
            <a:r>
              <a:rPr lang="en-US" sz="2400" dirty="0"/>
              <a:t> in a computer system mainly includes different storage devices. Most of the computers were inbuilt with extra storage to run more powerfully beyond the main memory capacity. The following </a:t>
            </a:r>
            <a:r>
              <a:rPr lang="en-US" sz="2400" b="1" dirty="0"/>
              <a:t>memory hierarchy diagram</a:t>
            </a:r>
            <a:r>
              <a:rPr lang="en-US" sz="2400" dirty="0"/>
              <a:t> is a hierarchical pyramid for computer memory. The designing of the memory hierarchy is divided into two types such as primary (Internal) memory and secondary (External) memory. </a:t>
            </a:r>
            <a:endParaRPr lang="en-IN" sz="24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smtClean="0">
                <a:effectLst>
                  <a:outerShdw blurRad="38100" dist="38100" dir="2700000" algn="tl">
                    <a:srgbClr val="000000">
                      <a:alpha val="43137"/>
                    </a:srgbClr>
                  </a:outerShdw>
                </a:effectLst>
              </a:rPr>
              <a:t>Characterstics</a:t>
            </a:r>
            <a:r>
              <a:rPr lang="en-IN" b="1" dirty="0" smtClean="0">
                <a:effectLst>
                  <a:outerShdw blurRad="38100" dist="38100" dir="2700000" algn="tl">
                    <a:srgbClr val="000000">
                      <a:alpha val="43137"/>
                    </a:srgbClr>
                  </a:outerShdw>
                </a:effectLst>
              </a:rPr>
              <a:t> of </a:t>
            </a:r>
            <a:br>
              <a:rPr lang="en-IN" b="1" dirty="0" smtClean="0">
                <a:effectLst>
                  <a:outerShdw blurRad="38100" dist="38100" dir="2700000" algn="tl">
                    <a:srgbClr val="000000">
                      <a:alpha val="43137"/>
                    </a:srgbClr>
                  </a:outerShdw>
                </a:effectLst>
              </a:rPr>
            </a:br>
            <a:r>
              <a:rPr lang="en-IN" b="1" dirty="0" smtClean="0">
                <a:effectLst>
                  <a:outerShdw blurRad="38100" dist="38100" dir="2700000" algn="tl">
                    <a:srgbClr val="000000">
                      <a:alpha val="43137"/>
                    </a:srgbClr>
                  </a:outerShdw>
                </a:effectLst>
              </a:rPr>
              <a:t>Memory Hierarchy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Autofit/>
          </a:bodyPr>
          <a:lstStyle/>
          <a:p>
            <a:pPr marL="0" fontAlgn="base">
              <a:buNone/>
            </a:pPr>
            <a:r>
              <a:rPr lang="en-IN" sz="1600" dirty="0"/>
              <a:t>The memory hierarchy characteristics mainly include the </a:t>
            </a:r>
            <a:r>
              <a:rPr lang="en-IN" sz="1600" dirty="0" smtClean="0"/>
              <a:t>following:</a:t>
            </a:r>
            <a:endParaRPr lang="en-IN" sz="1600" dirty="0"/>
          </a:p>
          <a:p>
            <a:pPr marL="0" fontAlgn="base"/>
            <a:r>
              <a:rPr lang="en-IN" sz="1600" b="1" dirty="0"/>
              <a:t>Performance</a:t>
            </a:r>
            <a:endParaRPr lang="en-IN" sz="1600" dirty="0"/>
          </a:p>
          <a:p>
            <a:pPr marL="0" fontAlgn="base">
              <a:buNone/>
            </a:pPr>
            <a:r>
              <a:rPr lang="en-IN" sz="1600" dirty="0"/>
              <a:t>Previously, the designing of a computer system was done without memory hierarchy, and the speed gap among the main memory as well as the CPU registers enhances because of the huge disparity in access time, which will cause the lower performance of the system. So, the enhancement was mandatory. The enhancement of this was designed in the memory hierarchy model due to the system’s performance increase.</a:t>
            </a:r>
          </a:p>
          <a:p>
            <a:pPr marL="0" fontAlgn="base"/>
            <a:r>
              <a:rPr lang="en-IN" sz="1600" b="1" dirty="0"/>
              <a:t>Ability</a:t>
            </a:r>
            <a:endParaRPr lang="en-IN" sz="1600" dirty="0"/>
          </a:p>
          <a:p>
            <a:pPr marL="0" fontAlgn="base">
              <a:buNone/>
            </a:pPr>
            <a:r>
              <a:rPr lang="en-IN" sz="1600" dirty="0"/>
              <a:t>The ability of the memory hierarchy is the total amount of data the memory can store. Because whenever we shift from top to bottom inside the memory hierarchy, then the capacity will increase.</a:t>
            </a:r>
          </a:p>
          <a:p>
            <a:pPr marL="0" fontAlgn="base"/>
            <a:r>
              <a:rPr lang="en-IN" sz="1600" b="1" dirty="0"/>
              <a:t>Access Time</a:t>
            </a:r>
            <a:endParaRPr lang="en-IN" sz="1600" dirty="0"/>
          </a:p>
          <a:p>
            <a:pPr marL="0" fontAlgn="base">
              <a:buNone/>
            </a:pPr>
            <a:r>
              <a:rPr lang="en-IN" sz="1600" dirty="0"/>
              <a:t>The access time in the memory hierarchy is the interval of the time among the data availability as well as request to read or write. Because whenever we shift from top to bottom inside the memory hierarchy, then the access time will increase</a:t>
            </a:r>
          </a:p>
          <a:p>
            <a:pPr marL="0" fontAlgn="base"/>
            <a:r>
              <a:rPr lang="en-IN" sz="1600" b="1" dirty="0"/>
              <a:t>Cost per bit</a:t>
            </a:r>
            <a:endParaRPr lang="en-IN" sz="1600" dirty="0"/>
          </a:p>
          <a:p>
            <a:pPr marL="0" fontAlgn="base">
              <a:buNone/>
            </a:pPr>
            <a:r>
              <a:rPr lang="en-IN" sz="1600" dirty="0"/>
              <a:t>When we shift from bottom to top inside the memory hierarchy, then the cost for each bit will increase which means an internal Memory is expensive compared with external memory.</a:t>
            </a:r>
          </a:p>
          <a:p>
            <a:endParaRPr lang="en-IN" sz="1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28596" y="500042"/>
            <a:ext cx="8229600" cy="5197493"/>
          </a:xfrm>
        </p:spPr>
        <p:txBody>
          <a:bodyPr>
            <a:noAutofit/>
          </a:bodyPr>
          <a:lstStyle/>
          <a:p>
            <a:pPr marL="0" fontAlgn="base"/>
            <a:r>
              <a:rPr lang="en-IN" sz="2000" b="1" u="sng" dirty="0">
                <a:effectLst>
                  <a:outerShdw blurRad="38100" dist="38100" dir="2700000" algn="tl">
                    <a:srgbClr val="000000">
                      <a:alpha val="43137"/>
                    </a:srgbClr>
                  </a:outerShdw>
                </a:effectLst>
              </a:rPr>
              <a:t>Registers</a:t>
            </a:r>
          </a:p>
          <a:p>
            <a:pPr marL="0" fontAlgn="base">
              <a:buNone/>
            </a:pPr>
            <a:r>
              <a:rPr lang="en-IN" sz="2000" dirty="0"/>
              <a:t>Usually, the register is a static RAM or SRAM in the processor of the computer which is used for holding the data word which is typically 64 or 128 bits. The program counter register is the most important as well as found in all the processors. Most of the processors use a status word register as well as an accumulator. A status word register is used for decision making, and the accumulator is used to store the data like mathematical operation. Usually, computers like </a:t>
            </a:r>
            <a:r>
              <a:rPr lang="en-IN" sz="2000" b="1" dirty="0"/>
              <a:t>complex instruction set computers</a:t>
            </a:r>
            <a:r>
              <a:rPr lang="en-IN" sz="2000" dirty="0"/>
              <a:t> have so many registers for accepting main memory, and </a:t>
            </a:r>
            <a:r>
              <a:rPr lang="en-IN" sz="2000" b="1" dirty="0"/>
              <a:t>RISC- reduced instruction set</a:t>
            </a:r>
            <a:r>
              <a:rPr lang="en-IN" sz="2000" dirty="0"/>
              <a:t> computers have more registers.</a:t>
            </a:r>
          </a:p>
          <a:p>
            <a:pPr marL="0" fontAlgn="base"/>
            <a:r>
              <a:rPr lang="en-IN" sz="2000" b="1" u="sng" dirty="0">
                <a:effectLst>
                  <a:outerShdw blurRad="38100" dist="38100" dir="2700000" algn="tl">
                    <a:srgbClr val="000000">
                      <a:alpha val="43137"/>
                    </a:srgbClr>
                  </a:outerShdw>
                </a:effectLst>
              </a:rPr>
              <a:t>Cache Memory</a:t>
            </a:r>
          </a:p>
          <a:p>
            <a:pPr marL="0" fontAlgn="base">
              <a:buNone/>
            </a:pPr>
            <a:r>
              <a:rPr lang="en-IN" sz="2000" dirty="0"/>
              <a:t>Cache memory can also be found in the processor, however rarely it may be another </a:t>
            </a:r>
            <a:r>
              <a:rPr lang="en-IN" sz="2000" b="1" dirty="0"/>
              <a:t>IC (integrated circuit)</a:t>
            </a:r>
            <a:r>
              <a:rPr lang="en-IN" sz="2000" dirty="0"/>
              <a:t> which is separated into levels. The cache holds the chunk of data which are frequently used from main memory. When the processor has a single core then it will have two (or) more cache levels rarely. Present multi-core processors will be having three, 2-levels for each one core, and one level is shared.</a:t>
            </a:r>
          </a:p>
          <a:p>
            <a:endParaRPr lang="en-IN"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28596" y="642918"/>
            <a:ext cx="8229600" cy="4525963"/>
          </a:xfrm>
        </p:spPr>
        <p:txBody>
          <a:bodyPr>
            <a:noAutofit/>
          </a:bodyPr>
          <a:lstStyle/>
          <a:p>
            <a:pPr marL="0" fontAlgn="base"/>
            <a:r>
              <a:rPr lang="en-IN" sz="1800" b="1" u="sng" dirty="0">
                <a:effectLst>
                  <a:outerShdw blurRad="38100" dist="38100" dir="2700000" algn="tl">
                    <a:srgbClr val="000000">
                      <a:alpha val="43137"/>
                    </a:srgbClr>
                  </a:outerShdw>
                </a:effectLst>
              </a:rPr>
              <a:t>Main Memory</a:t>
            </a:r>
          </a:p>
          <a:p>
            <a:pPr marL="0" fontAlgn="base">
              <a:buNone/>
            </a:pPr>
            <a:r>
              <a:rPr lang="en-IN" sz="1800" dirty="0"/>
              <a:t>The main memory in the computer is nothing but, the memory unit in the CPU that communicates directly. It is the main storage unit of the computer. This memory is fast as well as large memory used for storing the data throughout the operations of the computer. This memory is made up of RAM as well as ROM.</a:t>
            </a:r>
          </a:p>
          <a:p>
            <a:pPr marL="0" fontAlgn="base"/>
            <a:r>
              <a:rPr lang="en-IN" sz="1800" b="1" u="sng" dirty="0">
                <a:effectLst>
                  <a:outerShdw blurRad="38100" dist="38100" dir="2700000" algn="tl">
                    <a:srgbClr val="000000">
                      <a:alpha val="43137"/>
                    </a:srgbClr>
                  </a:outerShdw>
                </a:effectLst>
              </a:rPr>
              <a:t>Magnetic Disks</a:t>
            </a:r>
          </a:p>
          <a:p>
            <a:pPr marL="0" fontAlgn="base">
              <a:buNone/>
            </a:pPr>
            <a:r>
              <a:rPr lang="en-IN" sz="1800" dirty="0"/>
              <a:t>The magnetic disks in the computer are circular plates fabricated of plastic otherwise metal by magnetized material. Frequently, two faces of the disk are utilized as well as many disks may be stacked on one spindle by read or write heads obtainable on every plane. All the disks in computer turn jointly at high speed. The tracks in the computer are nothing but bits which are stored within the magnetized plane in spots next to concentric circles. These are usually separated into sections which are named as sectors.</a:t>
            </a:r>
          </a:p>
          <a:p>
            <a:pPr marL="0" fontAlgn="base"/>
            <a:r>
              <a:rPr lang="en-IN" sz="1800" b="1" u="sng" dirty="0">
                <a:effectLst>
                  <a:outerShdw blurRad="38100" dist="38100" dir="2700000" algn="tl">
                    <a:srgbClr val="000000">
                      <a:alpha val="43137"/>
                    </a:srgbClr>
                  </a:outerShdw>
                </a:effectLst>
              </a:rPr>
              <a:t>Magnetic Tape</a:t>
            </a:r>
          </a:p>
          <a:p>
            <a:pPr marL="0" fontAlgn="base">
              <a:buNone/>
            </a:pPr>
            <a:r>
              <a:rPr lang="en-IN" sz="1800" dirty="0"/>
              <a:t>This tape is a normal magnetic recording which is designed with a slender </a:t>
            </a:r>
            <a:r>
              <a:rPr lang="en-IN" sz="1800" dirty="0" err="1"/>
              <a:t>magnetizable</a:t>
            </a:r>
            <a:r>
              <a:rPr lang="en-IN" sz="1800" dirty="0"/>
              <a:t> covering on an extended, plastic film of the thin strip. This is mainly used to back up huge data. Whenever the computer requires to access a strip, first it will mount to access the data. Once the data is allowed, then it will be </a:t>
            </a:r>
            <a:r>
              <a:rPr lang="en-IN" sz="1800" dirty="0" err="1"/>
              <a:t>unmounted</a:t>
            </a:r>
            <a:r>
              <a:rPr lang="en-IN" sz="1800" dirty="0"/>
              <a:t>. The access time of memory will be slower within magnetic strip as well as it will take a few minutes for accessing a strip.</a:t>
            </a:r>
          </a:p>
          <a:p>
            <a:endParaRPr lang="en-IN" sz="1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Advantages of Memory Hierarchy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fontAlgn="base"/>
            <a:r>
              <a:rPr lang="en-IN" dirty="0"/>
              <a:t>The need for a memory hierarchy includes the following.</a:t>
            </a:r>
          </a:p>
          <a:p>
            <a:pPr fontAlgn="base"/>
            <a:r>
              <a:rPr lang="en-IN" dirty="0"/>
              <a:t>Memory distributing is simple and economical</a:t>
            </a:r>
          </a:p>
          <a:p>
            <a:pPr fontAlgn="base"/>
            <a:r>
              <a:rPr lang="en-IN" dirty="0"/>
              <a:t>Removes external destruction</a:t>
            </a:r>
          </a:p>
          <a:p>
            <a:pPr fontAlgn="base"/>
            <a:r>
              <a:rPr lang="en-IN" dirty="0"/>
              <a:t>Data can be spread all over</a:t>
            </a:r>
          </a:p>
          <a:p>
            <a:pPr fontAlgn="base"/>
            <a:r>
              <a:rPr lang="en-IN" dirty="0"/>
              <a:t>Permits demand paging &amp; pre-paging</a:t>
            </a:r>
          </a:p>
          <a:p>
            <a:pPr fontAlgn="base"/>
            <a:r>
              <a:rPr lang="en-IN" dirty="0"/>
              <a:t>Swapping will be more proficient</a:t>
            </a:r>
          </a:p>
          <a:p>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INTERNAL MEMORY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a:buNone/>
            </a:pPr>
            <a:r>
              <a:rPr lang="en-IN" dirty="0"/>
              <a:t>There are three different main types of internal memory and one these internal memory is RAM which stands for random access memory. RAM is fast and is only used for temporary storage for things like applications and data. RAM is made of small memory chips to make a memory module and then they are set up onto the motherboard of the computer. When a program is opened it gets loaded through a hard drive then into RAM as it is faster to read data through RAM than it is to through a hard drive. The more RAM a computer has the faster it is as more data can be loaded. ROM is another type of internal memory is ROM which stands for read only memory and this can’t be changed by a program. ROM keeps its memory after the computer has been turned off and it does things like controls the computer to turn on. In computers the information is read from the BIOS in the ROM. Cache is the other type of internal memory is cache and this stores recent information so that it can get accessed quickly next time it is needed at a later time.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EXTERNAL MEMORY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r>
              <a:rPr lang="en-IN" sz="3400" dirty="0"/>
              <a:t>External storage, in computing terms, refers to all of the addressable data that is not stored on a drive internal to the system. It can be used as a backup, to store achieved information or to transport data. External storage is not part of a computer's main memory or storage, hence it is called secondary or auxiliary storage</a:t>
            </a:r>
            <a:r>
              <a:rPr lang="en-IN" sz="3400" dirty="0" smtClean="0"/>
              <a:t>.</a:t>
            </a:r>
          </a:p>
          <a:p>
            <a:r>
              <a:rPr lang="en-IN" sz="3400" dirty="0"/>
              <a:t>External storage devices are commonly available in the form of flash drives, USB drives, CDs and DVDs. External storage is often used as a form of a backup or for transportation of data from one system to another. External storage allows the user to store information, especially data that is not used frequently, outside the computer’s main memory without much additional cost, since the cost per bit of semiconductors </a:t>
            </a:r>
            <a:r>
              <a:rPr lang="en-IN" dirty="0"/>
              <a:t>is higher than any external storage device’s price.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28596" y="857232"/>
            <a:ext cx="8229600" cy="5312223"/>
          </a:xfrm>
        </p:spPr>
        <p:txBody>
          <a:bodyPr>
            <a:normAutofit/>
          </a:bodyPr>
          <a:lstStyle/>
          <a:p>
            <a:pPr>
              <a:spcBef>
                <a:spcPts val="0"/>
              </a:spcBef>
              <a:buNone/>
            </a:pPr>
            <a:r>
              <a:rPr lang="en-IN" sz="2400" b="1" u="sng" dirty="0"/>
              <a:t>Central Processing Unit (CPU</a:t>
            </a:r>
            <a:r>
              <a:rPr lang="en-IN" sz="2400" b="1" dirty="0"/>
              <a:t>)</a:t>
            </a:r>
          </a:p>
          <a:p>
            <a:pPr>
              <a:spcBef>
                <a:spcPts val="0"/>
              </a:spcBef>
              <a:buNone/>
            </a:pPr>
            <a:r>
              <a:rPr lang="en-IN" sz="2400" dirty="0"/>
              <a:t>The Central Processing Unit (CPU) is </a:t>
            </a:r>
            <a:r>
              <a:rPr lang="en-IN" sz="2400" dirty="0" smtClean="0"/>
              <a:t>the electronic circuit</a:t>
            </a:r>
          </a:p>
          <a:p>
            <a:pPr>
              <a:spcBef>
                <a:spcPts val="0"/>
              </a:spcBef>
              <a:buNone/>
            </a:pPr>
            <a:r>
              <a:rPr lang="en-IN" sz="2400" dirty="0" smtClean="0"/>
              <a:t>responsible </a:t>
            </a:r>
            <a:r>
              <a:rPr lang="en-IN" sz="2400" dirty="0"/>
              <a:t>for executing </a:t>
            </a:r>
            <a:r>
              <a:rPr lang="en-IN" sz="2400" dirty="0" smtClean="0"/>
              <a:t>the instructions </a:t>
            </a:r>
            <a:r>
              <a:rPr lang="en-IN" sz="2400" dirty="0"/>
              <a:t>of a </a:t>
            </a:r>
            <a:r>
              <a:rPr lang="en-IN" sz="2400" dirty="0" smtClean="0"/>
              <a:t>computer</a:t>
            </a:r>
          </a:p>
          <a:p>
            <a:pPr>
              <a:spcBef>
                <a:spcPts val="0"/>
              </a:spcBef>
              <a:buNone/>
            </a:pPr>
            <a:r>
              <a:rPr lang="en-IN" sz="2400" dirty="0" smtClean="0"/>
              <a:t>program. It is </a:t>
            </a:r>
            <a:r>
              <a:rPr lang="en-IN" sz="2400" dirty="0"/>
              <a:t>sometimes referred to as </a:t>
            </a:r>
            <a:r>
              <a:rPr lang="en-IN" sz="2400" dirty="0" smtClean="0"/>
              <a:t>the</a:t>
            </a:r>
          </a:p>
          <a:p>
            <a:pPr marL="252000">
              <a:spcBef>
                <a:spcPts val="0"/>
              </a:spcBef>
              <a:buNone/>
            </a:pPr>
            <a:r>
              <a:rPr lang="en-IN" sz="2400" dirty="0" smtClean="0"/>
              <a:t>microprocessor </a:t>
            </a:r>
            <a:r>
              <a:rPr lang="en-IN" sz="2400" dirty="0"/>
              <a:t>or </a:t>
            </a:r>
            <a:r>
              <a:rPr lang="en-IN" sz="2400" dirty="0" smtClean="0"/>
              <a:t>processor. The </a:t>
            </a:r>
            <a:r>
              <a:rPr lang="en-IN" sz="2400" dirty="0"/>
              <a:t>CPU contains the ALU, CU </a:t>
            </a:r>
            <a:r>
              <a:rPr lang="en-IN" sz="2400" dirty="0" smtClean="0"/>
              <a:t>and</a:t>
            </a:r>
          </a:p>
          <a:p>
            <a:pPr marL="252000">
              <a:spcBef>
                <a:spcPts val="0"/>
              </a:spcBef>
              <a:buNone/>
            </a:pPr>
            <a:r>
              <a:rPr lang="en-IN" sz="2400" dirty="0" smtClean="0"/>
              <a:t>a variety of</a:t>
            </a:r>
            <a:r>
              <a:rPr lang="en-IN" sz="2400" dirty="0"/>
              <a:t> registers</a:t>
            </a:r>
            <a:r>
              <a:rPr lang="en-IN" dirty="0" smtClean="0"/>
              <a:t>.</a:t>
            </a:r>
          </a:p>
          <a:p>
            <a:pPr>
              <a:buNone/>
            </a:pPr>
            <a:r>
              <a:rPr lang="en-IN" sz="2400" b="1" u="sng" dirty="0"/>
              <a:t>Control Unit (CU)</a:t>
            </a:r>
          </a:p>
          <a:p>
            <a:pPr>
              <a:spcBef>
                <a:spcPts val="0"/>
              </a:spcBef>
              <a:buNone/>
            </a:pPr>
            <a:r>
              <a:rPr lang="en-IN" sz="2400" dirty="0"/>
              <a:t>The control unit controls the operation of the computer’s </a:t>
            </a:r>
            <a:r>
              <a:rPr lang="en-IN" sz="2400" dirty="0" smtClean="0"/>
              <a:t>ALU,</a:t>
            </a:r>
          </a:p>
          <a:p>
            <a:pPr>
              <a:spcBef>
                <a:spcPts val="0"/>
              </a:spcBef>
              <a:buNone/>
            </a:pPr>
            <a:r>
              <a:rPr lang="en-IN" sz="2400" dirty="0" smtClean="0"/>
              <a:t>memory </a:t>
            </a:r>
            <a:r>
              <a:rPr lang="en-IN" sz="2400" dirty="0"/>
              <a:t>and input/output devices, telling them how to </a:t>
            </a:r>
            <a:r>
              <a:rPr lang="en-IN" sz="2400" dirty="0" smtClean="0"/>
              <a:t>respond</a:t>
            </a:r>
          </a:p>
          <a:p>
            <a:pPr>
              <a:spcBef>
                <a:spcPts val="0"/>
              </a:spcBef>
              <a:buNone/>
            </a:pPr>
            <a:r>
              <a:rPr lang="en-IN" sz="2400" dirty="0" smtClean="0"/>
              <a:t>to </a:t>
            </a:r>
            <a:r>
              <a:rPr lang="en-IN" sz="2400" dirty="0"/>
              <a:t>the program instructions it has just read and interpreted </a:t>
            </a:r>
            <a:r>
              <a:rPr lang="en-IN" sz="2400" dirty="0" smtClean="0"/>
              <a:t>from</a:t>
            </a:r>
          </a:p>
          <a:p>
            <a:pPr>
              <a:spcBef>
                <a:spcPts val="0"/>
              </a:spcBef>
              <a:buNone/>
            </a:pPr>
            <a:r>
              <a:rPr lang="en-IN" sz="2400" dirty="0" smtClean="0"/>
              <a:t>the </a:t>
            </a:r>
            <a:r>
              <a:rPr lang="en-IN" sz="2400" dirty="0"/>
              <a:t>memory unit.</a:t>
            </a:r>
          </a:p>
          <a:p>
            <a:pPr>
              <a:spcBef>
                <a:spcPts val="0"/>
              </a:spcBef>
              <a:buNone/>
            </a:pPr>
            <a:r>
              <a:rPr lang="en-IN" sz="2400" dirty="0"/>
              <a:t>The control unit also provides the timing and control </a:t>
            </a:r>
            <a:r>
              <a:rPr lang="en-IN" sz="2400" dirty="0" smtClean="0"/>
              <a:t>signals</a:t>
            </a:r>
          </a:p>
          <a:p>
            <a:pPr>
              <a:spcBef>
                <a:spcPts val="0"/>
              </a:spcBef>
              <a:buNone/>
            </a:pPr>
            <a:r>
              <a:rPr lang="en-IN" sz="2400" dirty="0" smtClean="0"/>
              <a:t>required </a:t>
            </a:r>
            <a:r>
              <a:rPr lang="en-IN" sz="2400" dirty="0"/>
              <a:t>by other computer components.</a:t>
            </a:r>
          </a:p>
          <a:p>
            <a:pPr marL="252000">
              <a:spcBef>
                <a:spcPts val="0"/>
              </a:spcBef>
            </a:pPr>
            <a:endParaRPr lang="en-IN" dirty="0" smtClean="0"/>
          </a:p>
          <a:p>
            <a:pPr marL="252000">
              <a:spcBef>
                <a:spcPts val="0"/>
              </a:spcBef>
              <a:buNone/>
            </a:pPr>
            <a:endParaRPr lang="en-IN" dirty="0"/>
          </a:p>
          <a:p>
            <a:pPr>
              <a:buNone/>
            </a:pPr>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memory.png"/>
          <p:cNvPicPr>
            <a:picLocks noGrp="1" noChangeAspect="1"/>
          </p:cNvPicPr>
          <p:nvPr>
            <p:ph idx="1"/>
          </p:nvPr>
        </p:nvPicPr>
        <p:blipFill>
          <a:blip r:embed="rId2"/>
          <a:stretch>
            <a:fillRect/>
          </a:stretch>
        </p:blipFill>
        <p:spPr>
          <a:xfrm>
            <a:off x="714349" y="1785926"/>
            <a:ext cx="7858180" cy="3786214"/>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RAM(Random Access Memory)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r>
              <a:rPr lang="en-IN" dirty="0" smtClean="0"/>
              <a:t>RAM (Random Access Memory) is the hardware in a computing device where the operating system (OS), application programs and data in current use are kept so they can be quickly reached by the device's processor. RAM is the main memory in a computer, and it is much faster to read from and write to than other kinds of storage, such as a hard disk drive (HDD), solid-state drive (SSD) or optical drive.</a:t>
            </a:r>
          </a:p>
          <a:p>
            <a:r>
              <a:rPr lang="en-IN" dirty="0" smtClean="0"/>
              <a:t>Random </a:t>
            </a:r>
            <a:r>
              <a:rPr lang="en-IN" dirty="0"/>
              <a:t>Access Memory is volatile. That means data is retained in RAM as long as the computer is on, but it is lost when the computer is turned off. When the computer is rebooted, the OS and other files are reloaded into RAM, usually from an HDD or SSD.</a:t>
            </a:r>
          </a:p>
          <a:p>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rPr>
              <a:t>Function of RAM</a:t>
            </a:r>
            <a:r>
              <a:rPr lang="en-IN" b="1" dirty="0" smtClean="0"/>
              <a:t/>
            </a:r>
            <a:br>
              <a:rPr lang="en-IN" b="1" dirty="0" smtClean="0"/>
            </a:b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Because </a:t>
            </a:r>
            <a:r>
              <a:rPr lang="en-IN" dirty="0"/>
              <a:t>of its volatility, RAM can't store permanent data. RAM can be compared to a person's short-term memory, and a hard disk drive to a person's long-term memory. Short-term memory is focused on immediate work, but it can only keep a limited number of facts in view at any one time. When a person's short-term memory fills up, it can be refreshed with facts stored in the brain's long-term memory.</a:t>
            </a:r>
          </a:p>
          <a:p>
            <a:r>
              <a:rPr lang="en-IN" dirty="0"/>
              <a:t>A computer also works this way. If RAM fills up, the computer's processor must repeatedly go to the hard disk to overlay the old data in RAM with new data. This process slows the computer's operation.</a:t>
            </a:r>
          </a:p>
          <a:p>
            <a:r>
              <a:rPr lang="en-IN" dirty="0" smtClean="0"/>
              <a:t>A </a:t>
            </a:r>
            <a:r>
              <a:rPr lang="en-IN" dirty="0"/>
              <a:t>computer's hard disk can become completely full of data and unable to take any more, but RAM won't run out of memory. However, the combination of RAM and storage memory can be completely used up.</a:t>
            </a:r>
          </a:p>
          <a:p>
            <a:endParaRPr lang="en-I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Types of RAM</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25000" lnSpcReduction="20000"/>
          </a:bodyPr>
          <a:lstStyle/>
          <a:p>
            <a:pPr marL="0">
              <a:buNone/>
            </a:pPr>
            <a:r>
              <a:rPr lang="en-IN" sz="7200" dirty="0"/>
              <a:t>RAM comes in two primary forms:</a:t>
            </a:r>
          </a:p>
          <a:p>
            <a:pPr marL="0"/>
            <a:r>
              <a:rPr lang="en-IN" sz="7200" b="1" dirty="0"/>
              <a:t>Dynamic Random Access Memory (</a:t>
            </a:r>
            <a:r>
              <a:rPr lang="en-IN" sz="7200" b="1" dirty="0" smtClean="0"/>
              <a:t>DRAM)</a:t>
            </a:r>
            <a:r>
              <a:rPr lang="en-IN" sz="7200" dirty="0"/>
              <a:t> makes up the typical computing device's RAM and, as was previously noted, it needs that power to be on to retain stored data.</a:t>
            </a:r>
          </a:p>
          <a:p>
            <a:pPr marL="0">
              <a:buNone/>
            </a:pPr>
            <a:r>
              <a:rPr lang="en-IN" sz="7200" dirty="0"/>
              <a:t>Each DRAM cell has a charge or lack of charge held in an electrical capacitor. This data must be constantly refreshed with an electronic charge every few milliseconds to compensate for leaks from the </a:t>
            </a:r>
            <a:r>
              <a:rPr lang="en-IN" sz="7200" dirty="0" err="1"/>
              <a:t>capacitator</a:t>
            </a:r>
            <a:r>
              <a:rPr lang="en-IN" sz="7200" dirty="0"/>
              <a:t>. A transistor serves as a gate, determining whether a capacitor's value can be read or written.</a:t>
            </a:r>
          </a:p>
          <a:p>
            <a:pPr marL="0"/>
            <a:r>
              <a:rPr lang="en-IN" sz="7200" b="1" dirty="0"/>
              <a:t>Static Random Access Memory (SRAM)</a:t>
            </a:r>
            <a:r>
              <a:rPr lang="en-IN" sz="7200" dirty="0"/>
              <a:t> also needs constant power to hold on to data, but it doesn't need to be continually refreshed the way DRAM does.</a:t>
            </a:r>
          </a:p>
          <a:p>
            <a:pPr marL="0">
              <a:buNone/>
            </a:pPr>
            <a:r>
              <a:rPr lang="en-IN" sz="7200" dirty="0"/>
              <a:t>In SRAM, instead of a capacitor holding the charge, the transistor acts as a switch, with one position serving as 1 and the other position as 0. Static RAM requires several transistors to retain one bit of data compared to dynamic RAM which needs only one transistor per bit. As a result, SRAM chips are much larger and more expensive than an equivalent amount of DRAM.</a:t>
            </a:r>
          </a:p>
          <a:p>
            <a:pPr marL="0">
              <a:buNone/>
            </a:pPr>
            <a:endParaRPr lang="en-IN" sz="7200" dirty="0" smtClean="0"/>
          </a:p>
          <a:p>
            <a:pPr marL="0">
              <a:buNone/>
            </a:pPr>
            <a:endParaRPr lang="en-IN" sz="7200" dirty="0"/>
          </a:p>
          <a:p>
            <a:pPr marL="0">
              <a:buNone/>
            </a:pPr>
            <a:r>
              <a:rPr lang="en-IN" sz="7200" dirty="0" smtClean="0"/>
              <a:t>However</a:t>
            </a:r>
            <a:r>
              <a:rPr lang="en-IN" sz="7200" dirty="0"/>
              <a:t>, SRAM is significantly faster and uses less power than DRAM. The price and speed differences mean static RAM is mainly used in small amounts as </a:t>
            </a:r>
            <a:r>
              <a:rPr lang="en-IN" sz="7200" dirty="0" smtClean="0"/>
              <a:t>cache</a:t>
            </a:r>
            <a:r>
              <a:rPr lang="en-IN" sz="7200" u="sng" dirty="0" smtClean="0"/>
              <a:t> </a:t>
            </a:r>
            <a:r>
              <a:rPr lang="en-IN" sz="7200" dirty="0"/>
              <a:t>memory inside a computer's processor.</a:t>
            </a:r>
          </a:p>
          <a:p>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ROM(Read Only Memory)</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47500" lnSpcReduction="20000"/>
          </a:bodyPr>
          <a:lstStyle/>
          <a:p>
            <a:pPr marL="0">
              <a:buNone/>
            </a:pPr>
            <a:r>
              <a:rPr lang="en-IN" sz="4400" dirty="0"/>
              <a:t>Read-only memory (ROM) is a type of storage medium that permanently stores data on personal computers (PCs) and other electronic devices. It contains the programming needed to start a PC, which is essential for boot-up; it performs major input/output tasks and holds programs or software instructions.</a:t>
            </a:r>
          </a:p>
          <a:p>
            <a:pPr marL="0">
              <a:buNone/>
            </a:pPr>
            <a:r>
              <a:rPr lang="en-IN" sz="4400" dirty="0"/>
              <a:t>Because ROM is read-only, it cannot be changed; it is permanent and non-volatile, meaning it also holds its memory even when power is removed. By contrast, random access memory (RAM) is </a:t>
            </a:r>
            <a:r>
              <a:rPr lang="en-IN" sz="4400" dirty="0" smtClean="0"/>
              <a:t>volatile, </a:t>
            </a:r>
            <a:r>
              <a:rPr lang="en-IN" sz="4400" dirty="0"/>
              <a:t>it is lost when power is removed.</a:t>
            </a:r>
          </a:p>
          <a:p>
            <a:pPr marL="0">
              <a:buNone/>
            </a:pPr>
            <a:r>
              <a:rPr lang="en-IN" sz="4400" dirty="0"/>
              <a:t>There are numerous ROM chips located on the motherboard and a few on expansion boards. The chips are essential for the basic input/output system (BIOS), boot up, reading and writing to peripheral devices, basic data management and the software for basic processes for certain utilities.</a:t>
            </a:r>
          </a:p>
          <a:p>
            <a:pPr>
              <a:buNone/>
            </a:pPr>
            <a:r>
              <a:rPr lang="en-IN" dirty="0" smtClean="0"/>
              <a:t/>
            </a:r>
            <a:br>
              <a:rPr lang="en-IN" dirty="0" smtClean="0"/>
            </a:br>
            <a:endParaRPr lang="en-I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Functions of ROM</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a:buNone/>
            </a:pPr>
            <a:r>
              <a:rPr lang="en-IN" dirty="0"/>
              <a:t>The primary function of the ROM is data storage. Any information stored in a ROM chip can only be read and can hardly be edited, but the good news is that data will be intact even after switching off the device or when the power supply is disconnected unexpectedly.</a:t>
            </a:r>
          </a:p>
          <a:p>
            <a:pPr marL="0">
              <a:buNone/>
            </a:pPr>
            <a:r>
              <a:rPr lang="en-IN" dirty="0"/>
              <a:t>According to computer experts, ROM stores crucial programs needed during booting.</a:t>
            </a:r>
          </a:p>
          <a:p>
            <a:pPr marL="0">
              <a:buNone/>
            </a:pPr>
            <a:r>
              <a:rPr lang="en-IN" dirty="0" smtClean="0"/>
              <a:t>In </a:t>
            </a:r>
            <a:r>
              <a:rPr lang="en-IN" dirty="0"/>
              <a:t>a nutshell, Read-only Memory (ROM) store important information that controls your computer’s basic functionality like starting up, operating the computer fan and detecting peripherals.</a:t>
            </a:r>
          </a:p>
          <a:p>
            <a:pPr marL="0">
              <a:buNone/>
            </a:pPr>
            <a:r>
              <a:rPr lang="en-IN" dirty="0"/>
              <a:t>The user or the system cannot edit the data and unlike RAM, the content stays recorded even after switching off the computer. Most importantly, ROM is an example of non-volatile memory just like flash memory and hard drives.</a:t>
            </a:r>
          </a:p>
          <a:p>
            <a:pPr>
              <a:buNone/>
            </a:pPr>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Types of ROM</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62500" lnSpcReduction="20000"/>
          </a:bodyPr>
          <a:lstStyle/>
          <a:p>
            <a:r>
              <a:rPr lang="en-IN" b="1" dirty="0" smtClean="0"/>
              <a:t>ROM</a:t>
            </a:r>
            <a:r>
              <a:rPr lang="en-IN" dirty="0"/>
              <a:t>: Classic or “mask-programmed” ROM chips contain integrated circuits. A ROM chip sends a current through a specific input-output pathway determined by the location of fuses among the rows and columns on the chip. The current can only travel along a fuse-enabled pathway and thus can only return via the output the manufacturer chooses. Rewiring is functionally impossible, and so there’s no way to modify these types of ROM chips. While producing a template for an original ROM chip is laborious, chips made according to an existing template can be much more affordable.</a:t>
            </a:r>
          </a:p>
          <a:p>
            <a:r>
              <a:rPr lang="en-IN" b="1" dirty="0" smtClean="0"/>
              <a:t>PROM</a:t>
            </a:r>
            <a:r>
              <a:rPr lang="en-IN" dirty="0"/>
              <a:t>: Programmable ROM, or PROM, is essentially a blank version of ROM that you can purchase and program once with the help of a special tool called a programmer. A blank PROM chip allows current to run through all possible pathways; the programmer chooses a pathway for the current by sending a high voltage through the unwanted fuses to “burn” them out. Static electricity can create the same effect by accident, so PROMs are more vulnerable to damage than conventional ROMs.</a:t>
            </a:r>
          </a:p>
          <a:p>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28596" y="1214422"/>
            <a:ext cx="8229600" cy="4525963"/>
          </a:xfrm>
        </p:spPr>
        <p:txBody>
          <a:bodyPr>
            <a:normAutofit fontScale="70000" lnSpcReduction="20000"/>
          </a:bodyPr>
          <a:lstStyle/>
          <a:p>
            <a:r>
              <a:rPr lang="en-IN" b="1" dirty="0"/>
              <a:t>EPROM</a:t>
            </a:r>
            <a:r>
              <a:rPr lang="en-IN" dirty="0"/>
              <a:t>: Erasable Programmable ROM chips allow you to write and rewrite them many times. These chips feature a quartz window through which a specialized EPROM programmer emits a specific frequency of ultraviolet light. This light burns out all the tiny charges in the EPROM to reopen its circuits. This exposure effectively renders the chip blank again, after which you can reprogram it according to the same process as a PROM. EPROM chips will eventually wear out, but they frequently have lifetimes of over 1000 erasures.</a:t>
            </a:r>
          </a:p>
          <a:p>
            <a:r>
              <a:rPr lang="en-IN" dirty="0"/>
              <a:t> </a:t>
            </a:r>
            <a:r>
              <a:rPr lang="en-IN" b="1" dirty="0" smtClean="0"/>
              <a:t>EEPROM</a:t>
            </a:r>
            <a:r>
              <a:rPr lang="en-IN" dirty="0"/>
              <a:t>: To modify an Electrically Erasable Programmable ROM chip, apply localized electrical fields to erase and rewrite the data. EEPROMs have several advantages over other types of ROM. Unlike the earlier forms, you can rewrite EEPROM without dedicated equipment, without removing it from the hardware, and in specifically designated increments. You don’t have to erase and rewrite everything to make a single edit.</a:t>
            </a:r>
          </a:p>
          <a:p>
            <a:endParaRPr lang="en-I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effectLst>
                  <a:outerShdw blurRad="38100" dist="38100" dir="2700000" algn="tl">
                    <a:srgbClr val="000000">
                      <a:alpha val="43137"/>
                    </a:srgbClr>
                  </a:outerShdw>
                </a:effectLst>
              </a:rPr>
              <a:t>UNIT </a:t>
            </a:r>
            <a:r>
              <a:rPr lang="en-IN" b="1" dirty="0" smtClean="0">
                <a:effectLst>
                  <a:outerShdw blurRad="38100" dist="38100" dir="2700000" algn="tl">
                    <a:srgbClr val="000000">
                      <a:alpha val="43137"/>
                    </a:srgbClr>
                  </a:outerShdw>
                </a:effectLst>
              </a:rPr>
              <a:t>IV</a:t>
            </a:r>
            <a:endParaRPr lang="en-IN"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rPr>
              <a:t>General Register based </a:t>
            </a:r>
            <a:br>
              <a:rPr lang="en-IN" b="1" dirty="0" smtClean="0">
                <a:effectLst>
                  <a:outerShdw blurRad="38100" dist="38100" dir="2700000" algn="tl">
                    <a:srgbClr val="000000">
                      <a:alpha val="43137"/>
                    </a:srgbClr>
                  </a:outerShdw>
                </a:effectLst>
              </a:rPr>
            </a:br>
            <a:r>
              <a:rPr lang="en-IN" b="1" dirty="0" smtClean="0">
                <a:effectLst>
                  <a:outerShdw blurRad="38100" dist="38100" dir="2700000" algn="tl">
                    <a:srgbClr val="000000">
                      <a:alpha val="43137"/>
                    </a:srgbClr>
                  </a:outerShdw>
                </a:effectLst>
              </a:rPr>
              <a:t>CPU Organisation </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28596" y="1714488"/>
            <a:ext cx="8229600" cy="4525963"/>
          </a:xfrm>
        </p:spPr>
        <p:txBody>
          <a:bodyPr>
            <a:normAutofit fontScale="85000" lnSpcReduction="10000"/>
          </a:bodyPr>
          <a:lstStyle/>
          <a:p>
            <a:pPr marL="0">
              <a:buNone/>
            </a:pPr>
            <a:r>
              <a:rPr lang="en-IN" dirty="0"/>
              <a:t>When we are using multiple general purpose registers, instead of single accumulator register, in the CPU Organization then this type of organization is known as General register based CPU Organization. In this type of organization, computer uses two or three address fields in their instruction format. Each address field may specify a general register or a memory </a:t>
            </a:r>
            <a:r>
              <a:rPr lang="en-IN" dirty="0" err="1"/>
              <a:t>word.If</a:t>
            </a:r>
            <a:r>
              <a:rPr lang="en-IN" dirty="0"/>
              <a:t> many CPU registers are available for heavily used variables and intermediate results, we can avoid memory references much of the time, thus vastly increasing program execution speed, and reducing program size.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28596" y="642918"/>
            <a:ext cx="8501090" cy="5357850"/>
          </a:xfrm>
        </p:spPr>
        <p:txBody>
          <a:bodyPr>
            <a:normAutofit fontScale="55000" lnSpcReduction="20000"/>
          </a:bodyPr>
          <a:lstStyle/>
          <a:p>
            <a:pPr>
              <a:buNone/>
            </a:pPr>
            <a:r>
              <a:rPr lang="en-IN" sz="4400" b="1" u="sng" dirty="0"/>
              <a:t>Registers</a:t>
            </a:r>
          </a:p>
          <a:p>
            <a:pPr>
              <a:buNone/>
            </a:pPr>
            <a:r>
              <a:rPr lang="en-IN" dirty="0"/>
              <a:t>Registers are high speed storage areas in the CPU.  All data must be stored in a register before it can be processed.</a:t>
            </a:r>
          </a:p>
          <a:p>
            <a:r>
              <a:rPr lang="en-IN" dirty="0" smtClean="0"/>
              <a:t>MAR (Memory </a:t>
            </a:r>
            <a:r>
              <a:rPr lang="en-IN" dirty="0"/>
              <a:t>Address </a:t>
            </a:r>
            <a:r>
              <a:rPr lang="en-IN" dirty="0" smtClean="0"/>
              <a:t>Register)</a:t>
            </a:r>
          </a:p>
          <a:p>
            <a:pPr>
              <a:buNone/>
            </a:pPr>
            <a:r>
              <a:rPr lang="en-IN" dirty="0" smtClean="0"/>
              <a:t>Holds the memory location of data that needs to be accessed</a:t>
            </a:r>
          </a:p>
          <a:p>
            <a:r>
              <a:rPr lang="en-IN" dirty="0" smtClean="0"/>
              <a:t>MDR (Memory </a:t>
            </a:r>
            <a:r>
              <a:rPr lang="en-IN" dirty="0"/>
              <a:t>Data </a:t>
            </a:r>
            <a:r>
              <a:rPr lang="en-IN" dirty="0" smtClean="0"/>
              <a:t>Register)</a:t>
            </a:r>
            <a:endParaRPr lang="en-IN" dirty="0"/>
          </a:p>
          <a:p>
            <a:pPr>
              <a:buNone/>
            </a:pPr>
            <a:r>
              <a:rPr lang="en-IN" dirty="0" smtClean="0"/>
              <a:t>Holds data that is being transferred to or from memory</a:t>
            </a:r>
          </a:p>
          <a:p>
            <a:r>
              <a:rPr lang="en-IN" dirty="0" smtClean="0"/>
              <a:t>AC(Accumulator)</a:t>
            </a:r>
          </a:p>
          <a:p>
            <a:pPr>
              <a:buNone/>
            </a:pPr>
            <a:r>
              <a:rPr lang="en-IN" dirty="0" smtClean="0"/>
              <a:t>Where intermediate arithmetic and logic results are stored</a:t>
            </a:r>
          </a:p>
          <a:p>
            <a:r>
              <a:rPr lang="en-IN" dirty="0" smtClean="0"/>
              <a:t>PC (Program Counter)</a:t>
            </a:r>
          </a:p>
          <a:p>
            <a:pPr>
              <a:buNone/>
            </a:pPr>
            <a:r>
              <a:rPr lang="en-IN" dirty="0" smtClean="0"/>
              <a:t>Contains the address of the next instruction to be executed</a:t>
            </a:r>
          </a:p>
          <a:p>
            <a:r>
              <a:rPr lang="en-IN" dirty="0" smtClean="0"/>
              <a:t>CIR (Current </a:t>
            </a:r>
            <a:r>
              <a:rPr lang="en-IN" dirty="0"/>
              <a:t>Instruction </a:t>
            </a:r>
            <a:r>
              <a:rPr lang="en-IN" dirty="0" smtClean="0"/>
              <a:t>Register)</a:t>
            </a:r>
          </a:p>
          <a:p>
            <a:pPr>
              <a:buNone/>
            </a:pPr>
            <a:r>
              <a:rPr lang="en-IN" dirty="0" smtClean="0"/>
              <a:t>Contains the current instruction during processing</a:t>
            </a:r>
          </a:p>
          <a:p>
            <a:pPr>
              <a:buNone/>
            </a:pPr>
            <a:endParaRPr lang="en-IN" dirty="0"/>
          </a:p>
          <a:p>
            <a:pPr>
              <a:buNone/>
            </a:pPr>
            <a:r>
              <a:rPr lang="en-IN" sz="4400" b="1" u="sng" dirty="0"/>
              <a:t>Arithmetic and Logic Unit (ALU)</a:t>
            </a:r>
          </a:p>
          <a:p>
            <a:pPr>
              <a:buNone/>
            </a:pPr>
            <a:r>
              <a:rPr lang="en-IN" dirty="0"/>
              <a:t>The ALU allows arithmetic (add, subtract etc) and logic (AND, OR, NOT etc) </a:t>
            </a:r>
            <a:r>
              <a:rPr lang="en-IN" dirty="0" smtClean="0"/>
              <a:t>operations</a:t>
            </a:r>
          </a:p>
          <a:p>
            <a:pPr>
              <a:buNone/>
            </a:pPr>
            <a:r>
              <a:rPr lang="en-IN" dirty="0" smtClean="0"/>
              <a:t>to </a:t>
            </a:r>
            <a:r>
              <a:rPr lang="en-IN" dirty="0"/>
              <a:t>be carried out.</a:t>
            </a:r>
          </a:p>
          <a:p>
            <a:pPr>
              <a:buNone/>
            </a:pPr>
            <a:endParaRPr lang="en-IN"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rPr>
              <a:t>Advantages and Disadvantages of General Register based CPU Organisation</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28596" y="1928802"/>
            <a:ext cx="8229600" cy="4525963"/>
          </a:xfrm>
        </p:spPr>
        <p:txBody>
          <a:bodyPr>
            <a:normAutofit fontScale="77500" lnSpcReduction="20000"/>
          </a:bodyPr>
          <a:lstStyle/>
          <a:p>
            <a:pPr marL="0" fontAlgn="base">
              <a:buNone/>
            </a:pPr>
            <a:r>
              <a:rPr lang="en-IN" b="1" dirty="0"/>
              <a:t>The advantages of General register based CPU organization –</a:t>
            </a:r>
            <a:endParaRPr lang="en-IN" dirty="0"/>
          </a:p>
          <a:p>
            <a:pPr marL="0" fontAlgn="base"/>
            <a:r>
              <a:rPr lang="en-IN" dirty="0"/>
              <a:t>Efficiency of CPU increases as there are large number of registers are used in this organization.</a:t>
            </a:r>
          </a:p>
          <a:p>
            <a:pPr marL="0" fontAlgn="base"/>
            <a:r>
              <a:rPr lang="en-IN" dirty="0"/>
              <a:t>Less memory space is used to store the program since the instructions are written in compact way.</a:t>
            </a:r>
          </a:p>
          <a:p>
            <a:pPr marL="0" fontAlgn="base">
              <a:buNone/>
            </a:pPr>
            <a:r>
              <a:rPr lang="en-IN" b="1" dirty="0"/>
              <a:t>The disadvantages of General register based CPU organization –</a:t>
            </a:r>
            <a:endParaRPr lang="en-IN" dirty="0"/>
          </a:p>
          <a:p>
            <a:pPr marL="0" fontAlgn="base"/>
            <a:r>
              <a:rPr lang="en-IN" dirty="0"/>
              <a:t>Care should be taken to avoid unnecessary usage of registers. Thus, compilers need to be more intelligent in this aspect.</a:t>
            </a:r>
          </a:p>
          <a:p>
            <a:pPr marL="0" fontAlgn="base"/>
            <a:r>
              <a:rPr lang="en-IN" dirty="0"/>
              <a:t>Since large number of registers are used, thus extra cost is required in this organization.</a:t>
            </a:r>
          </a:p>
          <a:p>
            <a:endParaRPr lang="en-I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effectLst>
                  <a:outerShdw blurRad="38100" dist="38100" dir="2700000" algn="tl">
                    <a:srgbClr val="000000">
                      <a:alpha val="43137"/>
                    </a:srgbClr>
                  </a:outerShdw>
                </a:effectLst>
              </a:rPr>
              <a:t>Types of General Register CPU Organisation</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pPr fontAlgn="base"/>
            <a:r>
              <a:rPr lang="en-IN" b="1" dirty="0"/>
              <a:t>General register CPU organisation of two type:</a:t>
            </a:r>
            <a:endParaRPr lang="en-IN" dirty="0"/>
          </a:p>
          <a:p>
            <a:pPr fontAlgn="base"/>
            <a:r>
              <a:rPr lang="en-IN" u="sng" dirty="0"/>
              <a:t>Register-memory reference architecture (CPU with less register)</a:t>
            </a:r>
            <a:r>
              <a:rPr lang="en-IN" dirty="0"/>
              <a:t>– In this organisation Source 1 is always required in register, source 2 can be present either in register or in </a:t>
            </a:r>
            <a:r>
              <a:rPr lang="en-IN" dirty="0" err="1"/>
              <a:t>memory.Here</a:t>
            </a:r>
            <a:r>
              <a:rPr lang="en-IN" dirty="0"/>
              <a:t> two address instruction format is the compatible instruction format.</a:t>
            </a:r>
          </a:p>
          <a:p>
            <a:pPr fontAlgn="base"/>
            <a:r>
              <a:rPr lang="en-IN" u="sng" dirty="0"/>
              <a:t>Register-register reference architecture(CPU with more register)</a:t>
            </a:r>
            <a:r>
              <a:rPr lang="en-IN" dirty="0"/>
              <a:t>– In this organisation ALU operations are performed only on a register data. So operands are required in the register. After manipulation result is also placed in </a:t>
            </a:r>
            <a:r>
              <a:rPr lang="en-IN" dirty="0" err="1"/>
              <a:t>register.Here</a:t>
            </a:r>
            <a:r>
              <a:rPr lang="en-IN" dirty="0"/>
              <a:t> three address instruction format is the compatible instruction format.</a:t>
            </a:r>
          </a:p>
          <a:p>
            <a:endParaRPr lang="en-I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Stack based CPU Organisation</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pPr marL="0">
              <a:buNone/>
            </a:pPr>
            <a:r>
              <a:rPr lang="en-IN" dirty="0"/>
              <a:t>The computers which use Stack-based CPU Organization are based on a data structure called</a:t>
            </a:r>
            <a:r>
              <a:rPr lang="en-IN" b="1" dirty="0"/>
              <a:t> stack</a:t>
            </a:r>
            <a:r>
              <a:rPr lang="en-IN" dirty="0"/>
              <a:t>. The stack is a list of data words. It uses </a:t>
            </a:r>
            <a:r>
              <a:rPr lang="en-IN" b="1" dirty="0"/>
              <a:t>Last In First Out (LIFO)</a:t>
            </a:r>
            <a:r>
              <a:rPr lang="en-IN" dirty="0"/>
              <a:t> access method which is the most popular access method in most of the CPU. A register is used to store the address of the topmost element of the stack which is known as </a:t>
            </a:r>
            <a:r>
              <a:rPr lang="en-IN" b="1" dirty="0"/>
              <a:t>Stack pointer (SP)</a:t>
            </a:r>
            <a:r>
              <a:rPr lang="en-IN" dirty="0"/>
              <a:t>. In this organisation, ALU operations are performed on stack data. It means both the operands are always required on the stack. After manipulation, the result is placed in the stack</a:t>
            </a:r>
            <a:r>
              <a:rPr lang="en-IN" dirty="0" smtClean="0"/>
              <a:t>.</a:t>
            </a:r>
          </a:p>
          <a:p>
            <a:pPr marL="0">
              <a:buNone/>
            </a:pPr>
            <a:r>
              <a:rPr lang="en-IN" b="1" dirty="0"/>
              <a:t>PDP-11, Intel’s 8085 and HP 3000</a:t>
            </a:r>
            <a:r>
              <a:rPr lang="en-IN" dirty="0"/>
              <a:t> are some of the examples of the stack organized computers.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pPr fontAlgn="base">
              <a:buNone/>
            </a:pPr>
            <a:r>
              <a:rPr lang="en-IN" dirty="0" smtClean="0"/>
              <a:t>     The </a:t>
            </a:r>
            <a:r>
              <a:rPr lang="en-IN" dirty="0"/>
              <a:t>main two operations that are performed on the operators of the stack are </a:t>
            </a:r>
            <a:r>
              <a:rPr lang="en-IN" b="1" dirty="0"/>
              <a:t>Push</a:t>
            </a:r>
            <a:r>
              <a:rPr lang="en-IN" dirty="0"/>
              <a:t> and </a:t>
            </a:r>
            <a:r>
              <a:rPr lang="en-IN" b="1" dirty="0"/>
              <a:t>Pop</a:t>
            </a:r>
            <a:r>
              <a:rPr lang="en-IN" dirty="0"/>
              <a:t>. These two operations are performed from one end only.</a:t>
            </a:r>
          </a:p>
          <a:p>
            <a:pPr fontAlgn="base"/>
            <a:r>
              <a:rPr lang="en-IN" b="1" dirty="0"/>
              <a:t>Push –</a:t>
            </a:r>
            <a:r>
              <a:rPr lang="en-IN" dirty="0"/>
              <a:t/>
            </a:r>
            <a:br>
              <a:rPr lang="en-IN" dirty="0"/>
            </a:br>
            <a:r>
              <a:rPr lang="en-IN" dirty="0"/>
              <a:t>This operation results in inserting one operand at the top of the stack and it decrease the stack pointer register</a:t>
            </a:r>
            <a:r>
              <a:rPr lang="en-IN" dirty="0" smtClean="0"/>
              <a:t>.</a:t>
            </a:r>
            <a:r>
              <a:rPr lang="en-IN" dirty="0"/>
              <a:t> It inserts the data word at specified address to the top of the </a:t>
            </a:r>
            <a:r>
              <a:rPr lang="en-IN" dirty="0" smtClean="0"/>
              <a:t>stack.</a:t>
            </a:r>
          </a:p>
          <a:p>
            <a:pPr fontAlgn="base"/>
            <a:r>
              <a:rPr lang="en-IN" b="1" dirty="0"/>
              <a:t>Pop –</a:t>
            </a:r>
            <a:r>
              <a:rPr lang="en-IN" dirty="0" smtClean="0"/>
              <a:t/>
            </a:r>
            <a:br>
              <a:rPr lang="en-IN" dirty="0" smtClean="0"/>
            </a:br>
            <a:r>
              <a:rPr lang="en-IN" dirty="0"/>
              <a:t>This operation results in deleting one operand from the top of the stack and it increase the stack pointer register. </a:t>
            </a:r>
            <a:r>
              <a:rPr lang="en-IN" dirty="0" smtClean="0"/>
              <a:t>It </a:t>
            </a:r>
            <a:r>
              <a:rPr lang="en-IN" dirty="0"/>
              <a:t>deletes the data word at the top of the stack to the specified address.</a:t>
            </a:r>
          </a:p>
          <a:p>
            <a:pPr marL="0" fontAlgn="base">
              <a:buNone/>
            </a:pPr>
            <a:endParaRPr lang="en-IN" dirty="0"/>
          </a:p>
          <a:p>
            <a:endParaRPr lang="en-I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effectLst>
                  <a:outerShdw blurRad="38100" dist="38100" dir="2700000" algn="tl">
                    <a:srgbClr val="000000">
                      <a:alpha val="43137"/>
                    </a:srgbClr>
                  </a:outerShdw>
                </a:effectLst>
              </a:rPr>
              <a:t>Advantages and Disadvantages</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pPr marL="0" fontAlgn="base"/>
            <a:r>
              <a:rPr lang="en-IN" b="1" dirty="0"/>
              <a:t>The advantages of Stack based CPU organization –</a:t>
            </a:r>
            <a:endParaRPr lang="en-IN" dirty="0"/>
          </a:p>
          <a:p>
            <a:pPr marL="171450" indent="-514350" fontAlgn="base">
              <a:buFont typeface="+mj-lt"/>
              <a:buAutoNum type="arabicPeriod"/>
            </a:pPr>
            <a:r>
              <a:rPr lang="en-IN" dirty="0"/>
              <a:t>Efficient computation of complex arithmetic expressions.</a:t>
            </a:r>
          </a:p>
          <a:p>
            <a:pPr marL="171450" indent="-514350" fontAlgn="base">
              <a:buFont typeface="+mj-lt"/>
              <a:buAutoNum type="arabicPeriod"/>
            </a:pPr>
            <a:r>
              <a:rPr lang="en-IN" dirty="0"/>
              <a:t>Execution of instructions is fast because operand data are stored in consecutive memory locations.</a:t>
            </a:r>
          </a:p>
          <a:p>
            <a:pPr marL="171450" indent="-514350" fontAlgn="base">
              <a:buFont typeface="+mj-lt"/>
              <a:buAutoNum type="arabicPeriod"/>
            </a:pPr>
            <a:r>
              <a:rPr lang="en-IN" dirty="0"/>
              <a:t>Length of instruction is short as they do not have address field.</a:t>
            </a:r>
          </a:p>
          <a:p>
            <a:pPr marL="0" fontAlgn="base"/>
            <a:r>
              <a:rPr lang="en-IN" b="1" dirty="0"/>
              <a:t>The disadvantages of Stack based CPU organization –</a:t>
            </a:r>
            <a:endParaRPr lang="en-IN" dirty="0"/>
          </a:p>
          <a:p>
            <a:pPr marL="171450" indent="-514350" fontAlgn="base">
              <a:buFont typeface="+mj-lt"/>
              <a:buAutoNum type="arabicPeriod"/>
            </a:pPr>
            <a:r>
              <a:rPr lang="en-IN" dirty="0"/>
              <a:t>The size of the program increases.</a:t>
            </a:r>
          </a:p>
          <a:p>
            <a:pPr marL="0" fontAlgn="base">
              <a:buNone/>
            </a:pPr>
            <a:endParaRPr lang="en-IN" b="1" dirty="0" smtClean="0"/>
          </a:p>
          <a:p>
            <a:pPr marL="0" fontAlgn="base">
              <a:buNone/>
            </a:pPr>
            <a:r>
              <a:rPr lang="en-IN" b="1" dirty="0" err="1" smtClean="0"/>
              <a:t>Note:</a:t>
            </a:r>
            <a:r>
              <a:rPr lang="en-IN" i="1" dirty="0" err="1" smtClean="0"/>
              <a:t>Stack</a:t>
            </a:r>
            <a:r>
              <a:rPr lang="en-IN" i="1" dirty="0" smtClean="0"/>
              <a:t> </a:t>
            </a:r>
            <a:r>
              <a:rPr lang="en-IN" i="1" dirty="0"/>
              <a:t>based CPU organisation uses zero address instruction.</a:t>
            </a:r>
            <a:endParaRPr lang="en-IN" dirty="0"/>
          </a:p>
          <a:p>
            <a:pPr marL="0">
              <a:buNone/>
            </a:pPr>
            <a:endParaRPr lang="en-I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Single Accumulator based CPU Organisation</a:t>
            </a:r>
            <a:endParaRPr lang="en-IN" b="1" dirty="0"/>
          </a:p>
        </p:txBody>
      </p:sp>
      <p:sp>
        <p:nvSpPr>
          <p:cNvPr id="3" name="Content Placeholder 2"/>
          <p:cNvSpPr>
            <a:spLocks noGrp="1"/>
          </p:cNvSpPr>
          <p:nvPr>
            <p:ph idx="1"/>
          </p:nvPr>
        </p:nvSpPr>
        <p:spPr/>
        <p:txBody>
          <a:bodyPr/>
          <a:lstStyle/>
          <a:p>
            <a:pPr marL="0">
              <a:buNone/>
            </a:pPr>
            <a:r>
              <a:rPr lang="en-IN" dirty="0"/>
              <a:t>The computers, present in the early days of computer history, had accumulator based CPUs. In this type of CPU organization, the accumulator register is used implicitly for processing all instructions of a program and store the results into the accumulator. The instruction format that is used by this CPU Organisation is </a:t>
            </a:r>
            <a:r>
              <a:rPr lang="en-IN" b="1" dirty="0"/>
              <a:t>One address field</a:t>
            </a:r>
            <a:r>
              <a:rPr lang="en-IN" dirty="0"/>
              <a:t>. Due to this the CPU is known as </a:t>
            </a:r>
            <a:r>
              <a:rPr lang="en-IN" b="1" dirty="0"/>
              <a:t>One Address Machine</a:t>
            </a:r>
            <a:r>
              <a:rPr lang="en-IN" dirty="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71472" y="1142984"/>
            <a:ext cx="8229600" cy="4525963"/>
          </a:xfrm>
        </p:spPr>
        <p:txBody>
          <a:bodyPr>
            <a:normAutofit fontScale="92500" lnSpcReduction="20000"/>
          </a:bodyPr>
          <a:lstStyle/>
          <a:p>
            <a:pPr marL="0" fontAlgn="base">
              <a:buNone/>
            </a:pPr>
            <a:r>
              <a:rPr lang="en-IN" dirty="0"/>
              <a:t>The main points about Single Accumulator based CPU Organisation are:</a:t>
            </a:r>
          </a:p>
          <a:p>
            <a:pPr marL="171450" indent="-514350" fontAlgn="base">
              <a:buFont typeface="+mj-lt"/>
              <a:buAutoNum type="arabicPeriod"/>
            </a:pPr>
            <a:r>
              <a:rPr lang="en-IN" dirty="0"/>
              <a:t>In this CPU Organization, the first ALU operand is always stored into the Accumulator and the second operand is present either in Registers or in the Memory.</a:t>
            </a:r>
          </a:p>
          <a:p>
            <a:pPr marL="171450" indent="-514350" fontAlgn="base">
              <a:buFont typeface="+mj-lt"/>
              <a:buAutoNum type="arabicPeriod"/>
            </a:pPr>
            <a:r>
              <a:rPr lang="en-IN" dirty="0"/>
              <a:t>Accumulator is the default address thus after data manipulation the results are stored into the accumulator.</a:t>
            </a:r>
          </a:p>
          <a:p>
            <a:pPr marL="171450" indent="-514350" fontAlgn="base">
              <a:buFont typeface="+mj-lt"/>
              <a:buAutoNum type="arabicPeriod"/>
            </a:pPr>
            <a:r>
              <a:rPr lang="en-IN" dirty="0"/>
              <a:t>One address instruction is used in this type of organization.</a:t>
            </a:r>
          </a:p>
          <a:p>
            <a:pPr>
              <a:buNone/>
            </a:pPr>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Types of Operations in Single Accumulator based CPU Organisation</a:t>
            </a:r>
            <a:endParaRPr lang="en-IN" b="1" dirty="0"/>
          </a:p>
        </p:txBody>
      </p:sp>
      <p:sp>
        <p:nvSpPr>
          <p:cNvPr id="3" name="Content Placeholder 2"/>
          <p:cNvSpPr>
            <a:spLocks noGrp="1"/>
          </p:cNvSpPr>
          <p:nvPr>
            <p:ph idx="1"/>
          </p:nvPr>
        </p:nvSpPr>
        <p:spPr/>
        <p:txBody>
          <a:bodyPr>
            <a:normAutofit fontScale="55000" lnSpcReduction="20000"/>
          </a:bodyPr>
          <a:lstStyle/>
          <a:p>
            <a:pPr fontAlgn="base">
              <a:buNone/>
            </a:pPr>
            <a:r>
              <a:rPr lang="en-IN" dirty="0"/>
              <a:t>Mainly two types of operation are performed in single accumulator based CPU organization:</a:t>
            </a:r>
          </a:p>
          <a:p>
            <a:pPr fontAlgn="base"/>
            <a:r>
              <a:rPr lang="en-IN" b="1" dirty="0" smtClean="0"/>
              <a:t>Data </a:t>
            </a:r>
            <a:r>
              <a:rPr lang="en-IN" b="1" dirty="0"/>
              <a:t>transfer operation –</a:t>
            </a:r>
            <a:r>
              <a:rPr lang="en-IN" dirty="0"/>
              <a:t/>
            </a:r>
            <a:br>
              <a:rPr lang="en-IN" dirty="0"/>
            </a:br>
            <a:r>
              <a:rPr lang="en-IN" dirty="0"/>
              <a:t>In this type of operation, the data is transferred from a source to a destination</a:t>
            </a:r>
            <a:r>
              <a:rPr lang="en-IN" dirty="0" smtClean="0"/>
              <a:t>.</a:t>
            </a:r>
          </a:p>
          <a:p>
            <a:pPr lvl="1" fontAlgn="base">
              <a:buNone/>
            </a:pPr>
            <a:r>
              <a:rPr lang="en-IN" dirty="0" smtClean="0"/>
              <a:t>For </a:t>
            </a:r>
            <a:r>
              <a:rPr lang="en-IN" dirty="0"/>
              <a:t>ex: LOAD X, STORE </a:t>
            </a:r>
            <a:r>
              <a:rPr lang="en-IN" dirty="0" smtClean="0"/>
              <a:t>Y</a:t>
            </a:r>
          </a:p>
          <a:p>
            <a:pPr lvl="1" fontAlgn="base">
              <a:buNone/>
            </a:pPr>
            <a:r>
              <a:rPr lang="en-IN" dirty="0" smtClean="0"/>
              <a:t> </a:t>
            </a:r>
            <a:r>
              <a:rPr lang="en-IN" dirty="0"/>
              <a:t>Here LOAD is memory read operation that is data is transfer from memory to accumulator and STORE is </a:t>
            </a:r>
            <a:r>
              <a:rPr lang="en-IN" dirty="0" smtClean="0"/>
              <a:t>memory</a:t>
            </a:r>
          </a:p>
          <a:p>
            <a:pPr lvl="1" fontAlgn="base">
              <a:buNone/>
            </a:pPr>
            <a:r>
              <a:rPr lang="en-IN" dirty="0" smtClean="0"/>
              <a:t>write </a:t>
            </a:r>
            <a:r>
              <a:rPr lang="en-IN" dirty="0"/>
              <a:t>operation that is data is transfer from accumulator to memory.</a:t>
            </a:r>
          </a:p>
          <a:p>
            <a:pPr fontAlgn="base"/>
            <a:r>
              <a:rPr lang="en-IN" b="1" dirty="0"/>
              <a:t>ALU operation –</a:t>
            </a:r>
            <a:r>
              <a:rPr lang="en-IN" dirty="0"/>
              <a:t/>
            </a:r>
            <a:br>
              <a:rPr lang="en-IN" dirty="0"/>
            </a:br>
            <a:r>
              <a:rPr lang="en-IN" dirty="0"/>
              <a:t>In this type of operation, arithmetic operations are performed on the </a:t>
            </a:r>
            <a:r>
              <a:rPr lang="en-IN" dirty="0" smtClean="0"/>
              <a:t>data. </a:t>
            </a:r>
          </a:p>
          <a:p>
            <a:pPr fontAlgn="base">
              <a:buNone/>
            </a:pPr>
            <a:r>
              <a:rPr lang="en-IN" dirty="0"/>
              <a:t>	</a:t>
            </a:r>
            <a:r>
              <a:rPr lang="en-IN" dirty="0" smtClean="0"/>
              <a:t>For ex: MULT X </a:t>
            </a:r>
          </a:p>
          <a:p>
            <a:pPr fontAlgn="base">
              <a:buNone/>
            </a:pPr>
            <a:r>
              <a:rPr lang="en-IN" dirty="0"/>
              <a:t>	</a:t>
            </a:r>
            <a:r>
              <a:rPr lang="en-IN" dirty="0" smtClean="0"/>
              <a:t>where </a:t>
            </a:r>
            <a:r>
              <a:rPr lang="en-IN" dirty="0"/>
              <a:t>X is the address of the operand. The MULT instruction in this example performs the operation,</a:t>
            </a:r>
          </a:p>
          <a:p>
            <a:pPr fontAlgn="base">
              <a:buNone/>
            </a:pPr>
            <a:r>
              <a:rPr lang="en-IN" dirty="0" smtClean="0"/>
              <a:t>	AC &lt;-- AC * M[X] </a:t>
            </a:r>
          </a:p>
          <a:p>
            <a:pPr fontAlgn="base">
              <a:buNone/>
            </a:pPr>
            <a:r>
              <a:rPr lang="en-IN" dirty="0"/>
              <a:t>	</a:t>
            </a:r>
            <a:r>
              <a:rPr lang="en-IN" dirty="0" smtClean="0"/>
              <a:t>AC </a:t>
            </a:r>
            <a:r>
              <a:rPr lang="en-IN" dirty="0"/>
              <a:t>is the Accumulator and M[X] is the memory word located at location X.</a:t>
            </a:r>
          </a:p>
          <a:p>
            <a:pPr fontAlgn="base">
              <a:buNone/>
            </a:pPr>
            <a:r>
              <a:rPr lang="en-IN" dirty="0" smtClean="0"/>
              <a:t>	This </a:t>
            </a:r>
            <a:r>
              <a:rPr lang="en-IN" dirty="0"/>
              <a:t>type of CPU organization is first used in </a:t>
            </a:r>
            <a:r>
              <a:rPr lang="en-IN" b="1" dirty="0"/>
              <a:t>PDP-8 processor </a:t>
            </a:r>
            <a:r>
              <a:rPr lang="en-IN" dirty="0"/>
              <a:t>and is used for process control and laboratory applications. It has been totally replaced by the introduction of the new general register based CPU.</a:t>
            </a:r>
          </a:p>
          <a:p>
            <a:pPr>
              <a:buNone/>
            </a:pPr>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Advantages and Disadvantages</a:t>
            </a:r>
            <a:endParaRPr lang="en-IN" b="1" dirty="0"/>
          </a:p>
        </p:txBody>
      </p:sp>
      <p:sp>
        <p:nvSpPr>
          <p:cNvPr id="3" name="Content Placeholder 2"/>
          <p:cNvSpPr>
            <a:spLocks noGrp="1"/>
          </p:cNvSpPr>
          <p:nvPr>
            <p:ph idx="1"/>
          </p:nvPr>
        </p:nvSpPr>
        <p:spPr/>
        <p:txBody>
          <a:bodyPr>
            <a:normAutofit fontScale="70000" lnSpcReduction="20000"/>
          </a:bodyPr>
          <a:lstStyle/>
          <a:p>
            <a:pPr marL="0" fontAlgn="base"/>
            <a:r>
              <a:rPr lang="en-IN" b="1" dirty="0"/>
              <a:t>Advantages –</a:t>
            </a:r>
            <a:endParaRPr lang="en-IN" dirty="0"/>
          </a:p>
          <a:p>
            <a:pPr marL="171450" indent="-514350" fontAlgn="base">
              <a:buFont typeface="+mj-lt"/>
              <a:buAutoNum type="arabicPeriod"/>
            </a:pPr>
            <a:r>
              <a:rPr lang="en-IN" dirty="0"/>
              <a:t>One of the operands is always held by the accumulator register. This results in short instructions and less memory space.</a:t>
            </a:r>
          </a:p>
          <a:p>
            <a:pPr marL="171450" indent="-514350" fontAlgn="base">
              <a:buFont typeface="+mj-lt"/>
              <a:buAutoNum type="arabicPeriod"/>
            </a:pPr>
            <a:r>
              <a:rPr lang="en-IN" dirty="0"/>
              <a:t>Instruction cycle takes less time because it saves time in instruction fetching from memory.</a:t>
            </a:r>
          </a:p>
          <a:p>
            <a:pPr marL="0" fontAlgn="base"/>
            <a:r>
              <a:rPr lang="en-IN" b="1" dirty="0"/>
              <a:t>Disadvantages –</a:t>
            </a:r>
            <a:endParaRPr lang="en-IN" dirty="0"/>
          </a:p>
          <a:p>
            <a:pPr marL="171450" indent="-514350" fontAlgn="base">
              <a:buFont typeface="+mj-lt"/>
              <a:buAutoNum type="arabicPeriod"/>
            </a:pPr>
            <a:r>
              <a:rPr lang="en-IN" dirty="0"/>
              <a:t>When complex expressions are computed, program size increases due to the usage of many short instructions to execute it. Thus memory size increases.</a:t>
            </a:r>
          </a:p>
          <a:p>
            <a:pPr marL="171450" indent="-514350" fontAlgn="base">
              <a:buFont typeface="+mj-lt"/>
              <a:buAutoNum type="arabicPeriod"/>
            </a:pPr>
            <a:r>
              <a:rPr lang="en-IN" dirty="0"/>
              <a:t>As the number of instructions increases for a program, the execution time increases.</a:t>
            </a:r>
          </a:p>
          <a:p>
            <a:pPr>
              <a:buNone/>
            </a:pPr>
            <a:r>
              <a:rPr lang="en-IN" dirty="0" smtClean="0"/>
              <a:t/>
            </a:r>
            <a:br>
              <a:rPr lang="en-IN" dirty="0" smtClean="0"/>
            </a:br>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INSTRUCTION FORMATS</a:t>
            </a:r>
            <a:endParaRPr lang="en-IN" b="1" dirty="0"/>
          </a:p>
        </p:txBody>
      </p:sp>
      <p:sp>
        <p:nvSpPr>
          <p:cNvPr id="3" name="Content Placeholder 2"/>
          <p:cNvSpPr>
            <a:spLocks noGrp="1"/>
          </p:cNvSpPr>
          <p:nvPr>
            <p:ph idx="1"/>
          </p:nvPr>
        </p:nvSpPr>
        <p:spPr/>
        <p:txBody>
          <a:bodyPr>
            <a:noAutofit/>
          </a:bodyPr>
          <a:lstStyle/>
          <a:p>
            <a:pPr marL="0" fontAlgn="base">
              <a:buNone/>
            </a:pPr>
            <a:r>
              <a:rPr lang="en-IN" sz="1600" dirty="0"/>
              <a:t>Computer perform task on the basis of instruction provided. A instruction in computer comprises of groups called fields. These field contains different information as for computers every thing is in 0 and 1 so each field has different significance on the basis of which a CPU decide what so perform. The most common fields are:</a:t>
            </a:r>
          </a:p>
          <a:p>
            <a:pPr marL="0" fontAlgn="base"/>
            <a:r>
              <a:rPr lang="en-IN" sz="1600" dirty="0"/>
              <a:t>Operation field which specifies the operation to be performed like addition.</a:t>
            </a:r>
          </a:p>
          <a:p>
            <a:pPr marL="0" fontAlgn="base"/>
            <a:r>
              <a:rPr lang="en-IN" sz="1600" dirty="0"/>
              <a:t>Address field which contain the location of operand, i.e., register or memory location.</a:t>
            </a:r>
          </a:p>
          <a:p>
            <a:pPr marL="0" fontAlgn="base"/>
            <a:r>
              <a:rPr lang="en-IN" sz="1600" dirty="0"/>
              <a:t>Mode field which specifies how operand is to be founded.</a:t>
            </a:r>
          </a:p>
          <a:p>
            <a:pPr marL="0" fontAlgn="base">
              <a:buNone/>
            </a:pPr>
            <a:r>
              <a:rPr lang="en-IN" sz="1600" dirty="0"/>
              <a:t>A instruction is of various length depending upon the number of addresses it contain. Generally CPU organization are of three types on the basis of number of address fields:</a:t>
            </a:r>
          </a:p>
          <a:p>
            <a:pPr marL="171450" indent="-514350" fontAlgn="base">
              <a:buFont typeface="+mj-lt"/>
              <a:buAutoNum type="arabicPeriod"/>
            </a:pPr>
            <a:r>
              <a:rPr lang="en-IN" sz="1600" dirty="0"/>
              <a:t>Single Accumulator organization</a:t>
            </a:r>
          </a:p>
          <a:p>
            <a:pPr marL="171450" indent="-514350" fontAlgn="base">
              <a:buFont typeface="+mj-lt"/>
              <a:buAutoNum type="arabicPeriod"/>
            </a:pPr>
            <a:r>
              <a:rPr lang="en-IN" sz="1600" dirty="0"/>
              <a:t>General register organization</a:t>
            </a:r>
          </a:p>
          <a:p>
            <a:pPr marL="171450" indent="-514350" fontAlgn="base">
              <a:buFont typeface="+mj-lt"/>
              <a:buAutoNum type="arabicPeriod"/>
            </a:pPr>
            <a:r>
              <a:rPr lang="en-IN" sz="1600" dirty="0"/>
              <a:t>Stack organization</a:t>
            </a:r>
          </a:p>
          <a:p>
            <a:pPr marL="0" fontAlgn="base">
              <a:buNone/>
            </a:pPr>
            <a:r>
              <a:rPr lang="en-IN" sz="1600" dirty="0"/>
              <a:t>In first organization operation is done involving a special register called accumulator. In second on multiple registers are used for the computation purpose. In third organization the work on stack basis operation due to which it does not contain any address field. It is not necessary that only a single organization is applied a blend of various organization is mostly what we see generally.</a:t>
            </a:r>
          </a:p>
          <a:p>
            <a:pPr marL="0">
              <a:buNone/>
            </a:pPr>
            <a:endParaRPr lang="en-IN"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4396</Words>
  <Application>Microsoft Office PowerPoint</Application>
  <PresentationFormat>On-screen Show (4:3)</PresentationFormat>
  <Paragraphs>608</Paragraphs>
  <Slides>128</Slides>
  <Notes>0</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Office Theme</vt:lpstr>
      <vt:lpstr>A PRESENTATION ON DIGITAL COMPUTER ORGANISATION    BY – AJITESH MISHRA</vt:lpstr>
      <vt:lpstr>  </vt:lpstr>
      <vt:lpstr>INTRODUCTION TO COMPUTER ORGANISATION AND ARCHITECTURE</vt:lpstr>
      <vt:lpstr>DIFFERENCE BETWEEN COMPUTER ARCHITECHTURE  AND COMPUTER ORGANISATION</vt:lpstr>
      <vt:lpstr>EXAMPLE</vt:lpstr>
      <vt:lpstr>VON NEUMANN ARCHITECTURE</vt:lpstr>
      <vt:lpstr>BLOCK DIAGRAM OF  VON NEUMANN ARCHITECTURE</vt:lpstr>
      <vt:lpstr>Slide 8</vt:lpstr>
      <vt:lpstr>Slide 9</vt:lpstr>
      <vt:lpstr>Slide 10</vt:lpstr>
      <vt:lpstr>INTERCONNECTION  STRUCTURES</vt:lpstr>
      <vt:lpstr>Slide 12</vt:lpstr>
      <vt:lpstr>Slide 13</vt:lpstr>
      <vt:lpstr>Slide 14</vt:lpstr>
      <vt:lpstr>BUS INTECONNECTION</vt:lpstr>
      <vt:lpstr>Slide 16</vt:lpstr>
      <vt:lpstr>Data Bus</vt:lpstr>
      <vt:lpstr>Address Bus</vt:lpstr>
      <vt:lpstr>Control Bus</vt:lpstr>
      <vt:lpstr>Basic operation in Bus</vt:lpstr>
      <vt:lpstr>UNIT 2</vt:lpstr>
      <vt:lpstr>Central Processing Unit</vt:lpstr>
      <vt:lpstr>CPU Organization</vt:lpstr>
      <vt:lpstr>Instruction Execution Steps</vt:lpstr>
      <vt:lpstr>Interpreter (1)</vt:lpstr>
      <vt:lpstr>Interpreter (2)</vt:lpstr>
      <vt:lpstr>Design Principles for Modern Computers</vt:lpstr>
      <vt:lpstr>Instruction-Level Parallelism</vt:lpstr>
      <vt:lpstr>Superscalar Architectures (1)</vt:lpstr>
      <vt:lpstr>Superscalar Architectures (2)</vt:lpstr>
      <vt:lpstr>Processor-Level Parallelism (1)</vt:lpstr>
      <vt:lpstr>Processor-Level Parallelism (2)</vt:lpstr>
      <vt:lpstr>Primary Memory Memory Addresses (1)</vt:lpstr>
      <vt:lpstr>Primary Memory Memory Addresses (2)</vt:lpstr>
      <vt:lpstr>Byte Ordering (1)</vt:lpstr>
      <vt:lpstr>Byte Ordering (2)</vt:lpstr>
      <vt:lpstr>Error Correcting Codes (1)</vt:lpstr>
      <vt:lpstr>Error Correcting Codes (2)</vt:lpstr>
      <vt:lpstr>Error Correcting Codes (3)</vt:lpstr>
      <vt:lpstr>Cache Memory</vt:lpstr>
      <vt:lpstr>Memory Packaging and Types</vt:lpstr>
      <vt:lpstr>Memory Hierarchies</vt:lpstr>
      <vt:lpstr>Magnetic Disks (1)</vt:lpstr>
      <vt:lpstr>Magnetic Disks (2)</vt:lpstr>
      <vt:lpstr>Magnetic Disks (3)</vt:lpstr>
      <vt:lpstr>SCSI Disks</vt:lpstr>
      <vt:lpstr>RAID (1)  Redundant Array of Inexpensive Disks</vt:lpstr>
      <vt:lpstr>RAID (1)  Redundant Array of Inexpensive Disks</vt:lpstr>
      <vt:lpstr>CD-ROMs (1)</vt:lpstr>
      <vt:lpstr>CD-ROMs (2)</vt:lpstr>
      <vt:lpstr>CD-Recordables</vt:lpstr>
      <vt:lpstr>DVD</vt:lpstr>
      <vt:lpstr>Input/Output Buses (1)</vt:lpstr>
      <vt:lpstr>Input/Output Buses (2)</vt:lpstr>
      <vt:lpstr>Input/Output Buses (3)</vt:lpstr>
      <vt:lpstr>CRT Monitors</vt:lpstr>
      <vt:lpstr>Flat Panel Displays</vt:lpstr>
      <vt:lpstr>Mice</vt:lpstr>
      <vt:lpstr>Printers (1)</vt:lpstr>
      <vt:lpstr>Printers (2)</vt:lpstr>
      <vt:lpstr>Printers (3)</vt:lpstr>
      <vt:lpstr>Telecommunications</vt:lpstr>
      <vt:lpstr>Digital Subscriber Lines (1)</vt:lpstr>
      <vt:lpstr>Digital Subscriber Lines (2)</vt:lpstr>
      <vt:lpstr>Internet over Cable (1)</vt:lpstr>
      <vt:lpstr>Internet over Cable (2)</vt:lpstr>
      <vt:lpstr>Digital Cameras</vt:lpstr>
      <vt:lpstr>ASCII Character Codes (1)</vt:lpstr>
      <vt:lpstr>ASCII Character Codes (2)</vt:lpstr>
      <vt:lpstr>UNIT III</vt:lpstr>
      <vt:lpstr>MEMORY HIERARCHY</vt:lpstr>
      <vt:lpstr>Slide 72</vt:lpstr>
      <vt:lpstr>Slide 73</vt:lpstr>
      <vt:lpstr>Characterstics of  Memory Hierarchy</vt:lpstr>
      <vt:lpstr>Slide 75</vt:lpstr>
      <vt:lpstr>Slide 76</vt:lpstr>
      <vt:lpstr>Advantages of Memory Hierarchy</vt:lpstr>
      <vt:lpstr>INTERNAL MEMORY</vt:lpstr>
      <vt:lpstr>EXTERNAL MEMORY</vt:lpstr>
      <vt:lpstr>Slide 80</vt:lpstr>
      <vt:lpstr>RAM(Random Access Memory)</vt:lpstr>
      <vt:lpstr>Function of RAM </vt:lpstr>
      <vt:lpstr>Types of RAM</vt:lpstr>
      <vt:lpstr>ROM(Read Only Memory)</vt:lpstr>
      <vt:lpstr>Functions of ROM</vt:lpstr>
      <vt:lpstr>Types of ROM</vt:lpstr>
      <vt:lpstr>Slide 87</vt:lpstr>
      <vt:lpstr>UNIT IV</vt:lpstr>
      <vt:lpstr>General Register based  CPU Organisation </vt:lpstr>
      <vt:lpstr>Advantages and Disadvantages of General Register based CPU Organisation</vt:lpstr>
      <vt:lpstr>Types of General Register CPU Organisation</vt:lpstr>
      <vt:lpstr>Stack based CPU Organisation</vt:lpstr>
      <vt:lpstr>Slide 93</vt:lpstr>
      <vt:lpstr>Advantages and Disadvantages</vt:lpstr>
      <vt:lpstr>Single Accumulator based CPU Organisation</vt:lpstr>
      <vt:lpstr>Slide 96</vt:lpstr>
      <vt:lpstr>Types of Operations in Single Accumulator based CPU Organisation</vt:lpstr>
      <vt:lpstr>Advantages and Disadvantages</vt:lpstr>
      <vt:lpstr>INSTRUCTION FORMATS</vt:lpstr>
      <vt:lpstr>1.ZERO ADDRESS INSTRUCTION SET</vt:lpstr>
      <vt:lpstr>Procedure Mechanism</vt:lpstr>
      <vt:lpstr>2.ONE ADDRESS INSTRUCTIONS SET</vt:lpstr>
      <vt:lpstr>Slide 103</vt:lpstr>
      <vt:lpstr>3.TWO ADDRESS INSTRUCTION SET</vt:lpstr>
      <vt:lpstr>Slide 105</vt:lpstr>
      <vt:lpstr>4.THREE ADDRESS INSTRUCTION SET</vt:lpstr>
      <vt:lpstr>Slide 107</vt:lpstr>
      <vt:lpstr>ADDRESSING MODES</vt:lpstr>
      <vt:lpstr>TYPES OF ADDRESSING MODES</vt:lpstr>
      <vt:lpstr>1.IMPLIED ADDRESSING MODE</vt:lpstr>
      <vt:lpstr>2.STACK ADDRESSING MODE</vt:lpstr>
      <vt:lpstr>3.IMMEDIATE ADDRESSING MODE</vt:lpstr>
      <vt:lpstr>4.DIRECT ADDRESSING NODE</vt:lpstr>
      <vt:lpstr>5. INDIRECT ADDRESSING MODE</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Uncle Drew</dc:creator>
  <cp:lastModifiedBy>Uncle Drew</cp:lastModifiedBy>
  <cp:revision>15</cp:revision>
  <dcterms:created xsi:type="dcterms:W3CDTF">2019-10-18T12:10:48Z</dcterms:created>
  <dcterms:modified xsi:type="dcterms:W3CDTF">2019-10-21T06:45:57Z</dcterms:modified>
</cp:coreProperties>
</file>